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2"/>
  </p:notesMasterIdLst>
  <p:sldIdLst>
    <p:sldId id="256" r:id="rId2"/>
    <p:sldId id="261" r:id="rId3"/>
    <p:sldId id="263" r:id="rId4"/>
    <p:sldId id="309" r:id="rId5"/>
    <p:sldId id="264" r:id="rId6"/>
    <p:sldId id="257" r:id="rId7"/>
    <p:sldId id="259" r:id="rId8"/>
    <p:sldId id="260" r:id="rId9"/>
    <p:sldId id="258" r:id="rId10"/>
    <p:sldId id="267" r:id="rId11"/>
    <p:sldId id="268" r:id="rId12"/>
    <p:sldId id="269" r:id="rId13"/>
    <p:sldId id="270" r:id="rId14"/>
    <p:sldId id="310" r:id="rId15"/>
    <p:sldId id="311" r:id="rId16"/>
    <p:sldId id="312" r:id="rId17"/>
    <p:sldId id="313" r:id="rId18"/>
    <p:sldId id="314" r:id="rId19"/>
    <p:sldId id="262" r:id="rId20"/>
    <p:sldId id="315" r:id="rId21"/>
    <p:sldId id="343" r:id="rId22"/>
    <p:sldId id="344" r:id="rId23"/>
    <p:sldId id="345" r:id="rId24"/>
    <p:sldId id="346" r:id="rId25"/>
    <p:sldId id="347" r:id="rId26"/>
    <p:sldId id="348" r:id="rId27"/>
    <p:sldId id="322" r:id="rId28"/>
    <p:sldId id="349" r:id="rId29"/>
    <p:sldId id="350" r:id="rId30"/>
    <p:sldId id="351" r:id="rId31"/>
    <p:sldId id="326" r:id="rId32"/>
    <p:sldId id="352" r:id="rId33"/>
    <p:sldId id="353" r:id="rId34"/>
    <p:sldId id="354" r:id="rId35"/>
    <p:sldId id="355" r:id="rId36"/>
    <p:sldId id="356" r:id="rId37"/>
    <p:sldId id="284" r:id="rId38"/>
    <p:sldId id="285" r:id="rId39"/>
    <p:sldId id="357" r:id="rId40"/>
    <p:sldId id="358" r:id="rId41"/>
    <p:sldId id="359" r:id="rId42"/>
    <p:sldId id="360" r:id="rId43"/>
    <p:sldId id="361" r:id="rId44"/>
    <p:sldId id="338" r:id="rId45"/>
    <p:sldId id="288" r:id="rId46"/>
    <p:sldId id="337"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7" r:id="rId62"/>
    <p:sldId id="339" r:id="rId63"/>
    <p:sldId id="303" r:id="rId64"/>
    <p:sldId id="340" r:id="rId65"/>
    <p:sldId id="304" r:id="rId66"/>
    <p:sldId id="306" r:id="rId67"/>
    <p:sldId id="342" r:id="rId68"/>
    <p:sldId id="341" r:id="rId69"/>
    <p:sldId id="305" r:id="rId70"/>
    <p:sldId id="308" r:id="rId7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326" y="90"/>
      </p:cViewPr>
      <p:guideLst>
        <p:guide orient="horz" pos="2160"/>
        <p:guide pos="2880"/>
      </p:guideLst>
    </p:cSldViewPr>
  </p:slideViewPr>
  <p:notesTextViewPr>
    <p:cViewPr>
      <p:scale>
        <a:sx n="100" d="100"/>
        <a:sy n="100" d="100"/>
      </p:scale>
      <p:origin x="0" y="-138"/>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A9A95-E3D2-4823-90DB-11EB3240B2EF}" type="datetimeFigureOut">
              <a:rPr kumimoji="1" lang="ja-JP" altLang="en-US" smtClean="0"/>
              <a:pPr/>
              <a:t>2018/5/24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CB06D-3117-4EDE-A971-5C9D0721EDC5}" type="slidenum">
              <a:rPr kumimoji="1" lang="ja-JP" altLang="en-US" smtClean="0"/>
              <a:pPr/>
              <a:t>‹#›</a:t>
            </a:fld>
            <a:endParaRPr kumimoji="1" lang="ja-JP" altLang="en-US"/>
          </a:p>
        </p:txBody>
      </p:sp>
    </p:spTree>
    <p:extLst>
      <p:ext uri="{BB962C8B-B14F-4D97-AF65-F5344CB8AC3E}">
        <p14:creationId xmlns:p14="http://schemas.microsoft.com/office/powerpoint/2010/main" val="1215239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Windows 10 Pro </a:t>
            </a:r>
            <a:r>
              <a:rPr kumimoji="1" lang="ja-JP" altLang="en-US" dirty="0"/>
              <a:t>バージョン</a:t>
            </a:r>
            <a:r>
              <a:rPr kumimoji="1" lang="en-US" altLang="ja-JP" dirty="0"/>
              <a:t>1709</a:t>
            </a:r>
            <a:r>
              <a:rPr kumimoji="1" lang="ja-JP" altLang="en-US" dirty="0" err="1"/>
              <a:t>での</a:t>
            </a:r>
            <a:r>
              <a:rPr kumimoji="1" lang="en-US" altLang="ja-JP" dirty="0"/>
              <a:t>Excel 2016 MSO</a:t>
            </a:r>
            <a:r>
              <a:rPr kumimoji="1" lang="ja-JP" altLang="en-US" dirty="0"/>
              <a:t>（</a:t>
            </a:r>
            <a:r>
              <a:rPr kumimoji="1" lang="en-US" altLang="ja-JP" dirty="0"/>
              <a:t>16.0.8431.2110</a:t>
            </a:r>
            <a:r>
              <a:rPr kumimoji="1" lang="ja-JP" altLang="en-US" dirty="0"/>
              <a:t>）</a:t>
            </a:r>
            <a:r>
              <a:rPr kumimoji="1" lang="en-US" altLang="ja-JP" dirty="0"/>
              <a:t>64</a:t>
            </a:r>
            <a:r>
              <a:rPr kumimoji="1" lang="ja-JP" altLang="en-US" dirty="0"/>
              <a:t>ビット</a:t>
            </a:r>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1</a:t>
            </a:fld>
            <a:endParaRPr kumimoji="1" lang="ja-JP" altLang="en-US"/>
          </a:p>
        </p:txBody>
      </p:sp>
    </p:spTree>
    <p:extLst>
      <p:ext uri="{BB962C8B-B14F-4D97-AF65-F5344CB8AC3E}">
        <p14:creationId xmlns:p14="http://schemas.microsoft.com/office/powerpoint/2010/main" val="3305249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10</a:t>
            </a:fld>
            <a:endParaRPr kumimoji="1" lang="ja-JP" altLang="en-US"/>
          </a:p>
        </p:txBody>
      </p:sp>
    </p:spTree>
    <p:extLst>
      <p:ext uri="{BB962C8B-B14F-4D97-AF65-F5344CB8AC3E}">
        <p14:creationId xmlns:p14="http://schemas.microsoft.com/office/powerpoint/2010/main" val="3962954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11</a:t>
            </a:fld>
            <a:endParaRPr kumimoji="1" lang="ja-JP" altLang="en-US"/>
          </a:p>
        </p:txBody>
      </p:sp>
    </p:spTree>
    <p:extLst>
      <p:ext uri="{BB962C8B-B14F-4D97-AF65-F5344CB8AC3E}">
        <p14:creationId xmlns:p14="http://schemas.microsoft.com/office/powerpoint/2010/main" val="270922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12</a:t>
            </a:fld>
            <a:endParaRPr kumimoji="1" lang="ja-JP" altLang="en-US"/>
          </a:p>
        </p:txBody>
      </p:sp>
    </p:spTree>
    <p:extLst>
      <p:ext uri="{BB962C8B-B14F-4D97-AF65-F5344CB8AC3E}">
        <p14:creationId xmlns:p14="http://schemas.microsoft.com/office/powerpoint/2010/main" val="146271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13</a:t>
            </a:fld>
            <a:endParaRPr kumimoji="1" lang="ja-JP" altLang="en-US"/>
          </a:p>
        </p:txBody>
      </p:sp>
    </p:spTree>
    <p:extLst>
      <p:ext uri="{BB962C8B-B14F-4D97-AF65-F5344CB8AC3E}">
        <p14:creationId xmlns:p14="http://schemas.microsoft.com/office/powerpoint/2010/main" val="112232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14</a:t>
            </a:fld>
            <a:endParaRPr kumimoji="1" lang="ja-JP" altLang="en-US"/>
          </a:p>
        </p:txBody>
      </p:sp>
    </p:spTree>
    <p:extLst>
      <p:ext uri="{BB962C8B-B14F-4D97-AF65-F5344CB8AC3E}">
        <p14:creationId xmlns:p14="http://schemas.microsoft.com/office/powerpoint/2010/main" val="2162406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15</a:t>
            </a:fld>
            <a:endParaRPr kumimoji="1" lang="ja-JP" altLang="en-US"/>
          </a:p>
        </p:txBody>
      </p:sp>
    </p:spTree>
    <p:extLst>
      <p:ext uri="{BB962C8B-B14F-4D97-AF65-F5344CB8AC3E}">
        <p14:creationId xmlns:p14="http://schemas.microsoft.com/office/powerpoint/2010/main" val="3176591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16</a:t>
            </a:fld>
            <a:endParaRPr kumimoji="1" lang="ja-JP" altLang="en-US"/>
          </a:p>
        </p:txBody>
      </p:sp>
    </p:spTree>
    <p:extLst>
      <p:ext uri="{BB962C8B-B14F-4D97-AF65-F5344CB8AC3E}">
        <p14:creationId xmlns:p14="http://schemas.microsoft.com/office/powerpoint/2010/main" val="4190474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17</a:t>
            </a:fld>
            <a:endParaRPr kumimoji="1" lang="ja-JP" altLang="en-US"/>
          </a:p>
        </p:txBody>
      </p:sp>
    </p:spTree>
    <p:extLst>
      <p:ext uri="{BB962C8B-B14F-4D97-AF65-F5344CB8AC3E}">
        <p14:creationId xmlns:p14="http://schemas.microsoft.com/office/powerpoint/2010/main" val="77315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18</a:t>
            </a:fld>
            <a:endParaRPr kumimoji="1" lang="ja-JP" altLang="en-US"/>
          </a:p>
        </p:txBody>
      </p:sp>
    </p:spTree>
    <p:extLst>
      <p:ext uri="{BB962C8B-B14F-4D97-AF65-F5344CB8AC3E}">
        <p14:creationId xmlns:p14="http://schemas.microsoft.com/office/powerpoint/2010/main" val="201208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19</a:t>
            </a:fld>
            <a:endParaRPr kumimoji="1" lang="ja-JP" altLang="en-US"/>
          </a:p>
        </p:txBody>
      </p:sp>
    </p:spTree>
    <p:extLst>
      <p:ext uri="{BB962C8B-B14F-4D97-AF65-F5344CB8AC3E}">
        <p14:creationId xmlns:p14="http://schemas.microsoft.com/office/powerpoint/2010/main" val="319679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Windows 10 Pro </a:t>
            </a:r>
            <a:r>
              <a:rPr kumimoji="1" lang="ja-JP" altLang="en-US" dirty="0"/>
              <a:t>バージョン</a:t>
            </a:r>
            <a:r>
              <a:rPr kumimoji="1" lang="en-US" altLang="ja-JP" dirty="0"/>
              <a:t>1709</a:t>
            </a:r>
            <a:r>
              <a:rPr kumimoji="1" lang="ja-JP" altLang="en-US" dirty="0" err="1"/>
              <a:t>での</a:t>
            </a:r>
            <a:r>
              <a:rPr kumimoji="1" lang="en-US" altLang="ja-JP" dirty="0"/>
              <a:t>Excel 2016 MSO</a:t>
            </a:r>
            <a:r>
              <a:rPr kumimoji="1" lang="ja-JP" altLang="en-US" dirty="0"/>
              <a:t>（</a:t>
            </a:r>
            <a:r>
              <a:rPr kumimoji="1" lang="en-US" altLang="ja-JP" dirty="0"/>
              <a:t>16.0.8431.2110</a:t>
            </a:r>
            <a:r>
              <a:rPr kumimoji="1" lang="ja-JP" altLang="en-US" dirty="0"/>
              <a:t>）</a:t>
            </a:r>
            <a:r>
              <a:rPr kumimoji="1" lang="en-US" altLang="ja-JP" dirty="0"/>
              <a:t>64</a:t>
            </a:r>
            <a:r>
              <a:rPr kumimoji="1" lang="ja-JP" altLang="en-US" dirty="0"/>
              <a:t>ビットで説明。</a:t>
            </a:r>
            <a:r>
              <a:rPr kumimoji="1" lang="en-US" altLang="ja-JP" dirty="0"/>
              <a:t>Windows 8/8.1/7</a:t>
            </a:r>
            <a:r>
              <a:rPr kumimoji="1" lang="ja-JP" altLang="en-US" dirty="0"/>
              <a:t>で異なる。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タスクバーにピン留めするには、すべてのプログラムで</a:t>
            </a:r>
            <a:r>
              <a:rPr kumimoji="1" lang="en-US" altLang="ja-JP" dirty="0"/>
              <a:t>Excel 2016</a:t>
            </a:r>
            <a:r>
              <a:rPr kumimoji="1" lang="ja-JP" altLang="en-US" dirty="0"/>
              <a:t>アイコンを右クリックし、</a:t>
            </a:r>
            <a:r>
              <a:rPr kumimoji="1" lang="en-US" altLang="ja-JP" dirty="0"/>
              <a:t>[</a:t>
            </a:r>
            <a:r>
              <a:rPr kumimoji="1" lang="ja-JP" altLang="en-US" dirty="0"/>
              <a:t>その他</a:t>
            </a:r>
            <a:r>
              <a:rPr kumimoji="1" lang="en-US" altLang="ja-JP" dirty="0"/>
              <a:t>]</a:t>
            </a:r>
            <a:r>
              <a:rPr kumimoji="1" lang="ja-JP" altLang="en-US" dirty="0"/>
              <a:t>の</a:t>
            </a:r>
            <a:r>
              <a:rPr kumimoji="1" lang="en-US" altLang="ja-JP" dirty="0"/>
              <a:t>[</a:t>
            </a:r>
            <a:r>
              <a:rPr kumimoji="1" lang="ja-JP" altLang="en-US" dirty="0"/>
              <a:t>タスクバーにピン留めする</a:t>
            </a:r>
            <a:r>
              <a:rPr kumimoji="1" lang="en-US" altLang="ja-JP" dirty="0"/>
              <a:t>]</a:t>
            </a:r>
            <a:r>
              <a:rPr kumimoji="1" lang="ja-JP" altLang="en-US" dirty="0"/>
              <a:t>をクリックする。</a:t>
            </a:r>
            <a:endParaRPr kumimoji="1" lang="en-US" altLang="ja-JP" dirty="0"/>
          </a:p>
          <a:p>
            <a:r>
              <a:rPr kumimoji="1" lang="ja-JP" altLang="en-US" dirty="0"/>
              <a:t>用語：ダイアログボックス、タブ</a:t>
            </a:r>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20</a:t>
            </a:fld>
            <a:endParaRPr kumimoji="1" lang="ja-JP" altLang="en-US"/>
          </a:p>
        </p:txBody>
      </p:sp>
    </p:spTree>
    <p:extLst>
      <p:ext uri="{BB962C8B-B14F-4D97-AF65-F5344CB8AC3E}">
        <p14:creationId xmlns:p14="http://schemas.microsoft.com/office/powerpoint/2010/main" val="1872656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21</a:t>
            </a:fld>
            <a:endParaRPr kumimoji="1" lang="ja-JP" altLang="en-US"/>
          </a:p>
        </p:txBody>
      </p:sp>
    </p:spTree>
    <p:extLst>
      <p:ext uri="{BB962C8B-B14F-4D97-AF65-F5344CB8AC3E}">
        <p14:creationId xmlns:p14="http://schemas.microsoft.com/office/powerpoint/2010/main" val="1676352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エラーチェックルールは作業ミスを軽減する機能。</a:t>
            </a:r>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22</a:t>
            </a:fld>
            <a:endParaRPr kumimoji="1" lang="ja-JP" altLang="en-US"/>
          </a:p>
        </p:txBody>
      </p:sp>
    </p:spTree>
    <p:extLst>
      <p:ext uri="{BB962C8B-B14F-4D97-AF65-F5344CB8AC3E}">
        <p14:creationId xmlns:p14="http://schemas.microsoft.com/office/powerpoint/2010/main" val="139886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23</a:t>
            </a:fld>
            <a:endParaRPr kumimoji="1" lang="ja-JP" altLang="en-US"/>
          </a:p>
        </p:txBody>
      </p:sp>
    </p:spTree>
    <p:extLst>
      <p:ext uri="{BB962C8B-B14F-4D97-AF65-F5344CB8AC3E}">
        <p14:creationId xmlns:p14="http://schemas.microsoft.com/office/powerpoint/2010/main" val="201154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24</a:t>
            </a:fld>
            <a:endParaRPr kumimoji="1" lang="ja-JP" altLang="en-US"/>
          </a:p>
        </p:txBody>
      </p:sp>
    </p:spTree>
    <p:extLst>
      <p:ext uri="{BB962C8B-B14F-4D97-AF65-F5344CB8AC3E}">
        <p14:creationId xmlns:p14="http://schemas.microsoft.com/office/powerpoint/2010/main" val="3175497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25</a:t>
            </a:fld>
            <a:endParaRPr kumimoji="1" lang="ja-JP" altLang="en-US"/>
          </a:p>
        </p:txBody>
      </p:sp>
    </p:spTree>
    <p:extLst>
      <p:ext uri="{BB962C8B-B14F-4D97-AF65-F5344CB8AC3E}">
        <p14:creationId xmlns:p14="http://schemas.microsoft.com/office/powerpoint/2010/main" val="296512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26</a:t>
            </a:fld>
            <a:endParaRPr kumimoji="1" lang="ja-JP" altLang="en-US"/>
          </a:p>
        </p:txBody>
      </p:sp>
    </p:spTree>
    <p:extLst>
      <p:ext uri="{BB962C8B-B14F-4D97-AF65-F5344CB8AC3E}">
        <p14:creationId xmlns:p14="http://schemas.microsoft.com/office/powerpoint/2010/main" val="821140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27</a:t>
            </a:fld>
            <a:endParaRPr kumimoji="1" lang="ja-JP" altLang="en-US"/>
          </a:p>
        </p:txBody>
      </p:sp>
    </p:spTree>
    <p:extLst>
      <p:ext uri="{BB962C8B-B14F-4D97-AF65-F5344CB8AC3E}">
        <p14:creationId xmlns:p14="http://schemas.microsoft.com/office/powerpoint/2010/main" val="388238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Tab</a:t>
            </a:r>
            <a:r>
              <a:rPr kumimoji="1" lang="ja-JP" altLang="en-US" dirty="0"/>
              <a:t>キーを押したらどうなるでしょう。</a:t>
            </a:r>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28</a:t>
            </a:fld>
            <a:endParaRPr kumimoji="1" lang="ja-JP" altLang="en-US"/>
          </a:p>
        </p:txBody>
      </p:sp>
    </p:spTree>
    <p:extLst>
      <p:ext uri="{BB962C8B-B14F-4D97-AF65-F5344CB8AC3E}">
        <p14:creationId xmlns:p14="http://schemas.microsoft.com/office/powerpoint/2010/main" val="2163457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29</a:t>
            </a:fld>
            <a:endParaRPr kumimoji="1" lang="ja-JP" altLang="en-US"/>
          </a:p>
        </p:txBody>
      </p:sp>
    </p:spTree>
    <p:extLst>
      <p:ext uri="{BB962C8B-B14F-4D97-AF65-F5344CB8AC3E}">
        <p14:creationId xmlns:p14="http://schemas.microsoft.com/office/powerpoint/2010/main" val="37348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Excel 2003</a:t>
            </a:r>
            <a:r>
              <a:rPr kumimoji="1" lang="ja-JP" altLang="en-US" dirty="0"/>
              <a:t>まであったメニューバーの</a:t>
            </a:r>
            <a:r>
              <a:rPr kumimoji="1" lang="en-US" altLang="ja-JP" dirty="0"/>
              <a:t>[</a:t>
            </a:r>
            <a:r>
              <a:rPr kumimoji="1" lang="ja-JP" altLang="en-US" dirty="0"/>
              <a:t>ファイル</a:t>
            </a:r>
            <a:r>
              <a:rPr kumimoji="1" lang="en-US" altLang="ja-JP" dirty="0"/>
              <a:t>]</a:t>
            </a:r>
            <a:r>
              <a:rPr kumimoji="1" lang="ja-JP" altLang="en-US" dirty="0"/>
              <a:t>の</a:t>
            </a:r>
            <a:r>
              <a:rPr kumimoji="1" lang="en-US" altLang="ja-JP" dirty="0"/>
              <a:t>[</a:t>
            </a:r>
            <a:r>
              <a:rPr kumimoji="1" lang="ja-JP" altLang="en-US" dirty="0"/>
              <a:t>終了</a:t>
            </a:r>
            <a:r>
              <a:rPr kumimoji="1" lang="en-US" altLang="ja-JP" dirty="0"/>
              <a:t>]</a:t>
            </a:r>
            <a:r>
              <a:rPr kumimoji="1" lang="ja-JP" altLang="en-US" dirty="0"/>
              <a:t>はなくなった。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Excel</a:t>
            </a:r>
            <a:r>
              <a:rPr kumimoji="1" lang="ja-JP" altLang="en-US" dirty="0"/>
              <a:t>を作業中に終了しようとすると「</a:t>
            </a:r>
            <a:r>
              <a:rPr kumimoji="1" lang="en-US" altLang="ja-JP" dirty="0"/>
              <a:t>XXX</a:t>
            </a:r>
            <a:r>
              <a:rPr kumimoji="1" lang="ja-JP" altLang="en-US" dirty="0"/>
              <a:t>の変更内容を保存しますか？」とダイアログボックスが表示される。</a:t>
            </a:r>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3</a:t>
            </a:fld>
            <a:endParaRPr kumimoji="1" lang="ja-JP" altLang="en-US"/>
          </a:p>
        </p:txBody>
      </p:sp>
    </p:spTree>
    <p:extLst>
      <p:ext uri="{BB962C8B-B14F-4D97-AF65-F5344CB8AC3E}">
        <p14:creationId xmlns:p14="http://schemas.microsoft.com/office/powerpoint/2010/main" val="202742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30</a:t>
            </a:fld>
            <a:endParaRPr kumimoji="1" lang="ja-JP" altLang="en-US"/>
          </a:p>
        </p:txBody>
      </p:sp>
    </p:spTree>
    <p:extLst>
      <p:ext uri="{BB962C8B-B14F-4D97-AF65-F5344CB8AC3E}">
        <p14:creationId xmlns:p14="http://schemas.microsoft.com/office/powerpoint/2010/main" val="4146100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31</a:t>
            </a:fld>
            <a:endParaRPr kumimoji="1" lang="ja-JP" altLang="en-US"/>
          </a:p>
        </p:txBody>
      </p:sp>
    </p:spTree>
    <p:extLst>
      <p:ext uri="{BB962C8B-B14F-4D97-AF65-F5344CB8AC3E}">
        <p14:creationId xmlns:p14="http://schemas.microsoft.com/office/powerpoint/2010/main" val="766616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32</a:t>
            </a:fld>
            <a:endParaRPr kumimoji="1" lang="ja-JP" altLang="en-US"/>
          </a:p>
        </p:txBody>
      </p:sp>
    </p:spTree>
    <p:extLst>
      <p:ext uri="{BB962C8B-B14F-4D97-AF65-F5344CB8AC3E}">
        <p14:creationId xmlns:p14="http://schemas.microsoft.com/office/powerpoint/2010/main" val="3492864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33</a:t>
            </a:fld>
            <a:endParaRPr kumimoji="1" lang="ja-JP" altLang="en-US"/>
          </a:p>
        </p:txBody>
      </p:sp>
    </p:spTree>
    <p:extLst>
      <p:ext uri="{BB962C8B-B14F-4D97-AF65-F5344CB8AC3E}">
        <p14:creationId xmlns:p14="http://schemas.microsoft.com/office/powerpoint/2010/main" val="1714974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34</a:t>
            </a:fld>
            <a:endParaRPr kumimoji="1" lang="ja-JP" altLang="en-US"/>
          </a:p>
        </p:txBody>
      </p:sp>
    </p:spTree>
    <p:extLst>
      <p:ext uri="{BB962C8B-B14F-4D97-AF65-F5344CB8AC3E}">
        <p14:creationId xmlns:p14="http://schemas.microsoft.com/office/powerpoint/2010/main" val="1908787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35</a:t>
            </a:fld>
            <a:endParaRPr kumimoji="1" lang="ja-JP" altLang="en-US"/>
          </a:p>
        </p:txBody>
      </p:sp>
    </p:spTree>
    <p:extLst>
      <p:ext uri="{BB962C8B-B14F-4D97-AF65-F5344CB8AC3E}">
        <p14:creationId xmlns:p14="http://schemas.microsoft.com/office/powerpoint/2010/main" val="1378224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コンテキストメニュー</a:t>
            </a:r>
            <a:r>
              <a:rPr lang="ja-JP" altLang="en-US" dirty="0"/>
              <a:t>（</a:t>
            </a:r>
            <a:r>
              <a:rPr lang="en-US" altLang="ja-JP" dirty="0"/>
              <a:t>context menu</a:t>
            </a:r>
            <a:r>
              <a:rPr lang="ja-JP" altLang="en-US" dirty="0"/>
              <a:t>）または</a:t>
            </a:r>
            <a:r>
              <a:rPr lang="ja-JP" altLang="en-US" b="1" dirty="0"/>
              <a:t>ショートカットメニュー</a:t>
            </a:r>
            <a:r>
              <a:rPr lang="ja-JP" altLang="en-US" dirty="0"/>
              <a:t>（</a:t>
            </a:r>
            <a:r>
              <a:rPr lang="en-US" altLang="ja-JP" dirty="0"/>
              <a:t>shortcut menu</a:t>
            </a:r>
            <a:r>
              <a:rPr lang="ja-JP" altLang="en-US" dirty="0"/>
              <a:t>）、</a:t>
            </a:r>
            <a:r>
              <a:rPr lang="ja-JP" altLang="en-US" b="1" dirty="0"/>
              <a:t>ポップアップメニュー</a:t>
            </a:r>
            <a:r>
              <a:rPr lang="ja-JP" altLang="en-US" b="0" dirty="0"/>
              <a:t>（</a:t>
            </a:r>
            <a:r>
              <a:rPr lang="en-US" altLang="ja-JP" b="0" dirty="0"/>
              <a:t>pop-up menu</a:t>
            </a:r>
            <a:r>
              <a:rPr lang="ja-JP" altLang="en-US" b="0" dirty="0"/>
              <a:t>）と呼ばれます。</a:t>
            </a:r>
            <a:endParaRPr lang="en-US" altLang="ja-JP" b="0" dirty="0"/>
          </a:p>
          <a:p>
            <a:r>
              <a:rPr kumimoji="1" lang="ja-JP" altLang="en-US" b="0" dirty="0"/>
              <a:t>参照先：</a:t>
            </a:r>
            <a:r>
              <a:rPr kumimoji="1" lang="en-US" altLang="ja-JP" b="0" dirty="0"/>
              <a:t>https://msdn.microsoft.com/ja-jp/library/office/gg469862(v=office.14).aspx#odc_xl_ta_CustomExcelContextMenus_ContextMenusExcel</a:t>
            </a:r>
          </a:p>
          <a:p>
            <a:r>
              <a:rPr kumimoji="1" lang="ja-JP" altLang="en-US" b="0" dirty="0"/>
              <a:t>コンテキスト</a:t>
            </a:r>
            <a:r>
              <a:rPr kumimoji="1" lang="en-US" altLang="ja-JP" b="0" dirty="0"/>
              <a:t>0</a:t>
            </a:r>
            <a:r>
              <a:rPr kumimoji="1" lang="ja-JP" altLang="en-US" b="0" dirty="0"/>
              <a:t>メニューは</a:t>
            </a:r>
            <a:r>
              <a:rPr kumimoji="1" lang="en-US" altLang="ja-JP" b="0" dirty="0"/>
              <a:t>VBA</a:t>
            </a:r>
            <a:r>
              <a:rPr kumimoji="1" lang="ja-JP" altLang="en-US" b="0" dirty="0"/>
              <a:t>でカスタマイズ可能のようだが。</a:t>
            </a:r>
            <a:endParaRPr kumimoji="1" lang="en-US" altLang="ja-JP" b="0" dirty="0"/>
          </a:p>
          <a:p>
            <a:endParaRPr kumimoji="1" lang="ja-JP" altLang="en-US" b="0" dirty="0"/>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36</a:t>
            </a:fld>
            <a:endParaRPr kumimoji="1" lang="ja-JP" altLang="en-US"/>
          </a:p>
        </p:txBody>
      </p:sp>
    </p:spTree>
    <p:extLst>
      <p:ext uri="{BB962C8B-B14F-4D97-AF65-F5344CB8AC3E}">
        <p14:creationId xmlns:p14="http://schemas.microsoft.com/office/powerpoint/2010/main" val="1903189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37</a:t>
            </a:fld>
            <a:endParaRPr kumimoji="1" lang="ja-JP" altLang="en-US"/>
          </a:p>
        </p:txBody>
      </p:sp>
    </p:spTree>
    <p:extLst>
      <p:ext uri="{BB962C8B-B14F-4D97-AF65-F5344CB8AC3E}">
        <p14:creationId xmlns:p14="http://schemas.microsoft.com/office/powerpoint/2010/main" val="3032046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t>Excel</a:t>
            </a:r>
            <a:r>
              <a:rPr kumimoji="1" lang="ja-JP" altLang="en-US" dirty="0"/>
              <a:t>のセルは</a:t>
            </a:r>
            <a:r>
              <a:rPr kumimoji="1" lang="en-US" altLang="ja-JP" dirty="0"/>
              <a:t>1</a:t>
            </a:r>
            <a:r>
              <a:rPr kumimoji="1" lang="ja-JP" altLang="en-US" dirty="0" err="1"/>
              <a:t>つの</a:t>
            </a:r>
            <a:r>
              <a:rPr kumimoji="1" lang="ja-JP" altLang="en-US" dirty="0"/>
              <a:t>データが入る場所。データ処理、並び替えやフィルターなどの操作ができなくなる。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セルの結合は極力避けるべし</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セル幅を広げすぎない</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39</a:t>
            </a:fld>
            <a:endParaRPr kumimoji="1" lang="ja-JP" altLang="en-US"/>
          </a:p>
        </p:txBody>
      </p:sp>
    </p:spTree>
    <p:extLst>
      <p:ext uri="{BB962C8B-B14F-4D97-AF65-F5344CB8AC3E}">
        <p14:creationId xmlns:p14="http://schemas.microsoft.com/office/powerpoint/2010/main" val="92178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Excel 2003</a:t>
            </a:r>
            <a:r>
              <a:rPr kumimoji="1" lang="ja-JP" altLang="en-US" dirty="0"/>
              <a:t>まであったメニューバーの</a:t>
            </a:r>
            <a:r>
              <a:rPr kumimoji="1" lang="en-US" altLang="ja-JP" dirty="0"/>
              <a:t>[</a:t>
            </a:r>
            <a:r>
              <a:rPr kumimoji="1" lang="ja-JP" altLang="en-US" dirty="0"/>
              <a:t>ファイル</a:t>
            </a:r>
            <a:r>
              <a:rPr kumimoji="1" lang="en-US" altLang="ja-JP" dirty="0"/>
              <a:t>]</a:t>
            </a:r>
            <a:r>
              <a:rPr kumimoji="1" lang="ja-JP" altLang="en-US" dirty="0"/>
              <a:t>の</a:t>
            </a:r>
            <a:r>
              <a:rPr kumimoji="1" lang="en-US" altLang="ja-JP" dirty="0"/>
              <a:t>[</a:t>
            </a:r>
            <a:r>
              <a:rPr kumimoji="1" lang="ja-JP" altLang="en-US" dirty="0"/>
              <a:t>終了</a:t>
            </a:r>
            <a:r>
              <a:rPr kumimoji="1" lang="en-US" altLang="ja-JP" dirty="0"/>
              <a:t>]</a:t>
            </a:r>
            <a:r>
              <a:rPr kumimoji="1" lang="ja-JP" altLang="en-US" dirty="0"/>
              <a:t>はなくなった。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Backstage</a:t>
            </a:r>
            <a:r>
              <a:rPr kumimoji="1" lang="ja-JP" altLang="en-US" dirty="0"/>
              <a:t>ビュー：</a:t>
            </a:r>
            <a:r>
              <a:rPr kumimoji="1" lang="en-US" altLang="ja-JP" dirty="0"/>
              <a:t>[</a:t>
            </a:r>
            <a:r>
              <a:rPr kumimoji="1" lang="ja-JP" altLang="en-US" dirty="0"/>
              <a:t>ファイル</a:t>
            </a:r>
            <a:r>
              <a:rPr kumimoji="1" lang="en-US" altLang="ja-JP" dirty="0"/>
              <a:t>]</a:t>
            </a:r>
            <a:r>
              <a:rPr kumimoji="1" lang="ja-JP" altLang="en-US" dirty="0"/>
              <a:t>タブをクリックすると表示される画面。ファイルに対して行うすべての処理。</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4</a:t>
            </a:fld>
            <a:endParaRPr kumimoji="1" lang="ja-JP" altLang="en-US"/>
          </a:p>
        </p:txBody>
      </p:sp>
    </p:spTree>
    <p:extLst>
      <p:ext uri="{BB962C8B-B14F-4D97-AF65-F5344CB8AC3E}">
        <p14:creationId xmlns:p14="http://schemas.microsoft.com/office/powerpoint/2010/main" val="2924022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連続する複数行を選択する場合は、最初の行を選択してからマウスでドラッグします。</a:t>
            </a:r>
            <a:endParaRPr kumimoji="1" lang="en-US" altLang="ja-JP" dirty="0"/>
          </a:p>
          <a:p>
            <a:r>
              <a:rPr kumimoji="1" lang="ja-JP" altLang="en-US" dirty="0"/>
              <a:t>または最初の行を選択してから、選択する行で</a:t>
            </a:r>
            <a:r>
              <a:rPr kumimoji="1" lang="en-US" altLang="ja-JP" dirty="0"/>
              <a:t>Shift</a:t>
            </a:r>
            <a:r>
              <a:rPr kumimoji="1" lang="ja-JP" altLang="en-US" dirty="0"/>
              <a:t>キーを押しながらクリックします。</a:t>
            </a:r>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40</a:t>
            </a:fld>
            <a:endParaRPr kumimoji="1" lang="ja-JP" altLang="en-US"/>
          </a:p>
        </p:txBody>
      </p:sp>
    </p:spTree>
    <p:extLst>
      <p:ext uri="{BB962C8B-B14F-4D97-AF65-F5344CB8AC3E}">
        <p14:creationId xmlns:p14="http://schemas.microsoft.com/office/powerpoint/2010/main" val="1764557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連続する複数列を選択する場合は、最初の列を選択してからマウスでドラッグします。</a:t>
            </a:r>
            <a:endParaRPr kumimoji="1" lang="en-US" altLang="ja-JP" dirty="0"/>
          </a:p>
          <a:p>
            <a:r>
              <a:rPr kumimoji="1" lang="ja-JP" altLang="en-US" dirty="0"/>
              <a:t>または最初の列を選択してから、選択する列で</a:t>
            </a:r>
            <a:r>
              <a:rPr kumimoji="1" lang="en-US" altLang="ja-JP" dirty="0"/>
              <a:t>Shift</a:t>
            </a:r>
            <a:r>
              <a:rPr kumimoji="1" lang="ja-JP" altLang="en-US" dirty="0"/>
              <a:t>キーを押しながらクリックします。</a:t>
            </a:r>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41</a:t>
            </a:fld>
            <a:endParaRPr kumimoji="1" lang="ja-JP" altLang="en-US"/>
          </a:p>
        </p:txBody>
      </p:sp>
    </p:spTree>
    <p:extLst>
      <p:ext uri="{BB962C8B-B14F-4D97-AF65-F5344CB8AC3E}">
        <p14:creationId xmlns:p14="http://schemas.microsoft.com/office/powerpoint/2010/main" val="1670414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セル</a:t>
            </a:r>
            <a:r>
              <a:rPr kumimoji="1" lang="en-US" altLang="ja-JP" dirty="0"/>
              <a:t>A2</a:t>
            </a:r>
            <a:r>
              <a:rPr kumimoji="1" lang="ja-JP" altLang="en-US" dirty="0"/>
              <a:t>を選択してからマウスでセル</a:t>
            </a:r>
            <a:r>
              <a:rPr kumimoji="1" lang="en-US" altLang="ja-JP" dirty="0"/>
              <a:t>C7</a:t>
            </a:r>
            <a:r>
              <a:rPr kumimoji="1" lang="ja-JP" altLang="en-US" dirty="0" err="1"/>
              <a:t>まで</a:t>
            </a:r>
            <a:r>
              <a:rPr kumimoji="1" lang="ja-JP" altLang="en-US" dirty="0"/>
              <a:t>ドラッグしても選択できます。</a:t>
            </a:r>
            <a:endParaRPr kumimoji="1" lang="en-US" altLang="ja-JP" dirty="0"/>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42</a:t>
            </a:fld>
            <a:endParaRPr kumimoji="1" lang="ja-JP" altLang="en-US"/>
          </a:p>
        </p:txBody>
      </p:sp>
    </p:spTree>
    <p:extLst>
      <p:ext uri="{BB962C8B-B14F-4D97-AF65-F5344CB8AC3E}">
        <p14:creationId xmlns:p14="http://schemas.microsoft.com/office/powerpoint/2010/main" val="2557884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43</a:t>
            </a:fld>
            <a:endParaRPr kumimoji="1" lang="ja-JP" altLang="en-US"/>
          </a:p>
        </p:txBody>
      </p:sp>
    </p:spTree>
    <p:extLst>
      <p:ext uri="{BB962C8B-B14F-4D97-AF65-F5344CB8AC3E}">
        <p14:creationId xmlns:p14="http://schemas.microsoft.com/office/powerpoint/2010/main" val="1941845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文字列、数値、日付などの入力練習。</a:t>
            </a:r>
            <a:endParaRPr kumimoji="1" lang="en-US" altLang="ja-JP" dirty="0"/>
          </a:p>
          <a:p>
            <a:r>
              <a:rPr kumimoji="1" lang="ja-JP" altLang="en-US" dirty="0"/>
              <a:t>数値の連続入力：フィルハンドル</a:t>
            </a:r>
            <a:endParaRPr kumimoji="1" lang="en-US" altLang="ja-JP" dirty="0"/>
          </a:p>
          <a:p>
            <a:r>
              <a:rPr kumimoji="1" lang="ja-JP" altLang="en-US" dirty="0"/>
              <a:t>分数の入力「</a:t>
            </a:r>
            <a:r>
              <a:rPr kumimoji="1" lang="en-US" altLang="ja-JP" dirty="0"/>
              <a:t>0 1/2</a:t>
            </a:r>
            <a:r>
              <a:rPr kumimoji="1" lang="ja-JP" altLang="en-US" dirty="0"/>
              <a:t>」　</a:t>
            </a:r>
            <a:r>
              <a:rPr kumimoji="1" lang="en-US" altLang="ja-JP" dirty="0"/>
              <a:t>0</a:t>
            </a:r>
            <a:r>
              <a:rPr kumimoji="1" lang="ja-JP" altLang="en-US" dirty="0"/>
              <a:t>ゼロを入れてかた半角スペースして表示したい分数を入力。</a:t>
            </a:r>
            <a:r>
              <a:rPr kumimoji="1" lang="en-US" altLang="ja-JP" dirty="0"/>
              <a:t>1/2</a:t>
            </a:r>
            <a:r>
              <a:rPr kumimoji="1" lang="ja-JP" altLang="en-US" dirty="0"/>
              <a:t>では</a:t>
            </a:r>
            <a:r>
              <a:rPr kumimoji="1" lang="en-US" altLang="ja-JP" dirty="0"/>
              <a:t>1</a:t>
            </a:r>
            <a:r>
              <a:rPr kumimoji="1" lang="ja-JP" altLang="en-US" dirty="0"/>
              <a:t>月</a:t>
            </a:r>
            <a:r>
              <a:rPr kumimoji="1" lang="en-US" altLang="ja-JP" dirty="0"/>
              <a:t>2</a:t>
            </a:r>
            <a:r>
              <a:rPr kumimoji="1" lang="ja-JP" altLang="en-US" dirty="0"/>
              <a:t>日になる。又はセルの書式設定で</a:t>
            </a:r>
            <a:r>
              <a:rPr kumimoji="1" lang="en-US" altLang="ja-JP" dirty="0"/>
              <a:t>[</a:t>
            </a:r>
            <a:r>
              <a:rPr kumimoji="1" lang="ja-JP" altLang="en-US" dirty="0"/>
              <a:t>分数</a:t>
            </a:r>
            <a:r>
              <a:rPr kumimoji="1" lang="en-US" altLang="ja-JP" dirty="0"/>
              <a:t>]</a:t>
            </a:r>
            <a:r>
              <a:rPr kumimoji="1" lang="ja-JP" altLang="en-US" dirty="0"/>
              <a:t>を使う。</a:t>
            </a:r>
            <a:endParaRPr kumimoji="1" lang="en-US" altLang="ja-JP" dirty="0"/>
          </a:p>
          <a:p>
            <a:r>
              <a:rPr kumimoji="1" lang="ja-JP" altLang="en-US" dirty="0"/>
              <a:t>マイナス数値の入力。「</a:t>
            </a:r>
            <a:r>
              <a:rPr kumimoji="1" lang="en-US" altLang="ja-JP" dirty="0"/>
              <a:t>-</a:t>
            </a:r>
            <a:r>
              <a:rPr kumimoji="1" lang="ja-JP" altLang="en-US" dirty="0"/>
              <a:t>マイナス」または「（ ）かっこ」</a:t>
            </a:r>
            <a:endParaRPr kumimoji="1" lang="en-US" altLang="ja-JP" dirty="0"/>
          </a:p>
          <a:p>
            <a:r>
              <a:rPr kumimoji="1" lang="ja-JP" altLang="en-US" dirty="0"/>
              <a:t>「</a:t>
            </a:r>
            <a:r>
              <a:rPr kumimoji="1" lang="en-US" altLang="ja-JP" dirty="0"/>
              <a:t>0</a:t>
            </a:r>
            <a:r>
              <a:rPr kumimoji="1" lang="ja-JP" altLang="en-US" dirty="0"/>
              <a:t>ゼロ」から始まる数値や文字列の入力。セルの文字列指定。「</a:t>
            </a:r>
            <a:r>
              <a:rPr kumimoji="1" lang="en-US" altLang="ja-JP" dirty="0"/>
              <a:t>’</a:t>
            </a:r>
            <a:r>
              <a:rPr kumimoji="1" lang="ja-JP" altLang="en-US" dirty="0"/>
              <a:t>アポストロフィ」を先頭で使う。</a:t>
            </a:r>
            <a:endParaRPr kumimoji="1" lang="en-US" altLang="ja-JP" dirty="0"/>
          </a:p>
          <a:p>
            <a:r>
              <a:rPr kumimoji="1" lang="ja-JP" altLang="en-US" dirty="0"/>
              <a:t>日付のユーザー定義。曜日</a:t>
            </a:r>
            <a:r>
              <a:rPr kumimoji="1" lang="en-US" altLang="ja-JP" dirty="0" err="1"/>
              <a:t>aaa</a:t>
            </a:r>
            <a:r>
              <a:rPr kumimoji="1" lang="en-US" altLang="ja-JP" dirty="0"/>
              <a:t> or </a:t>
            </a:r>
            <a:r>
              <a:rPr kumimoji="1" lang="en-US" altLang="ja-JP" dirty="0" err="1"/>
              <a:t>aaaa</a:t>
            </a:r>
            <a:r>
              <a:rPr kumimoji="1" lang="ja-JP" altLang="en-US" dirty="0" err="1"/>
              <a:t>、</a:t>
            </a:r>
            <a:r>
              <a:rPr kumimoji="1" lang="ja-JP" altLang="en-US" dirty="0"/>
              <a:t>和暦</a:t>
            </a:r>
            <a:r>
              <a:rPr kumimoji="1" lang="en-US" altLang="ja-JP" dirty="0" err="1"/>
              <a:t>ge</a:t>
            </a:r>
            <a:r>
              <a:rPr kumimoji="1" lang="en-US" altLang="ja-JP" dirty="0"/>
              <a:t> or </a:t>
            </a:r>
            <a:r>
              <a:rPr kumimoji="1" lang="en-US" altLang="ja-JP" dirty="0" err="1"/>
              <a:t>geee</a:t>
            </a:r>
            <a:r>
              <a:rPr kumimoji="1" lang="ja-JP" altLang="en-US" dirty="0"/>
              <a:t>などよく使うものを説明</a:t>
            </a:r>
            <a:endParaRPr kumimoji="1" lang="en-US" altLang="ja-JP" dirty="0"/>
          </a:p>
          <a:p>
            <a:r>
              <a:rPr kumimoji="1" lang="ja-JP" altLang="en-US" dirty="0"/>
              <a:t>簡単な数式</a:t>
            </a:r>
            <a:endParaRPr kumimoji="1" lang="en-US" altLang="ja-JP" dirty="0"/>
          </a:p>
          <a:p>
            <a:r>
              <a:rPr kumimoji="1" lang="ja-JP" altLang="en-US" dirty="0"/>
              <a:t>単位の入力</a:t>
            </a:r>
            <a:endParaRPr kumimoji="1" lang="en-US" altLang="ja-JP" dirty="0"/>
          </a:p>
          <a:p>
            <a:r>
              <a:rPr kumimoji="1" lang="ja-JP" altLang="en-US" dirty="0"/>
              <a:t>文字列は左詰め、数値は右詰表示。</a:t>
            </a:r>
            <a:endParaRPr kumimoji="1" lang="en-US" altLang="ja-JP" dirty="0"/>
          </a:p>
          <a:p>
            <a:r>
              <a:rPr kumimoji="1" lang="ja-JP" altLang="en-US" dirty="0"/>
              <a:t>時刻の表示は、後日説明</a:t>
            </a:r>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44</a:t>
            </a:fld>
            <a:endParaRPr kumimoji="1" lang="ja-JP" altLang="en-US"/>
          </a:p>
        </p:txBody>
      </p:sp>
    </p:spTree>
    <p:extLst>
      <p:ext uri="{BB962C8B-B14F-4D97-AF65-F5344CB8AC3E}">
        <p14:creationId xmlns:p14="http://schemas.microsoft.com/office/powerpoint/2010/main" val="352878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a:t>セルの有効桁数は</a:t>
            </a:r>
            <a:r>
              <a:rPr kumimoji="1" lang="en-US" altLang="ja-JP"/>
              <a:t>15</a:t>
            </a:r>
            <a:r>
              <a:rPr kumimoji="1" lang="ja-JP" altLang="en-US"/>
              <a:t>桁まで。</a:t>
            </a:r>
            <a:endParaRPr kumimoji="1" lang="en-US" altLang="ja-JP"/>
          </a:p>
          <a:p>
            <a:r>
              <a:rPr kumimoji="1" lang="en-US" altLang="ja-JP"/>
              <a:t>7.89E+08</a:t>
            </a:r>
            <a:r>
              <a:rPr kumimoji="1" lang="ja-JP" altLang="en-US"/>
              <a:t>の表示はエラーではない。すべての桁数が表示されない場合に表示される</a:t>
            </a:r>
            <a:endParaRPr kumimoji="1" lang="en-US" altLang="ja-JP"/>
          </a:p>
          <a:p>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46</a:t>
            </a:fld>
            <a:endParaRPr kumimoji="1" lang="ja-JP" altLang="en-US"/>
          </a:p>
        </p:txBody>
      </p:sp>
    </p:spTree>
    <p:extLst>
      <p:ext uri="{BB962C8B-B14F-4D97-AF65-F5344CB8AC3E}">
        <p14:creationId xmlns:p14="http://schemas.microsoft.com/office/powerpoint/2010/main" val="4093988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47</a:t>
            </a:fld>
            <a:endParaRPr kumimoji="1" lang="ja-JP" altLang="en-US"/>
          </a:p>
        </p:txBody>
      </p:sp>
    </p:spTree>
    <p:extLst>
      <p:ext uri="{BB962C8B-B14F-4D97-AF65-F5344CB8AC3E}">
        <p14:creationId xmlns:p14="http://schemas.microsoft.com/office/powerpoint/2010/main" val="3507725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48</a:t>
            </a:fld>
            <a:endParaRPr kumimoji="1" lang="ja-JP" altLang="en-US"/>
          </a:p>
        </p:txBody>
      </p:sp>
    </p:spTree>
    <p:extLst>
      <p:ext uri="{BB962C8B-B14F-4D97-AF65-F5344CB8AC3E}">
        <p14:creationId xmlns:p14="http://schemas.microsoft.com/office/powerpoint/2010/main" val="1804455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行番号、列番号で右クリックすると行単位、列単位で書式設定ができます。セル全体を選択した時も同様にできます。</a:t>
            </a:r>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49</a:t>
            </a:fld>
            <a:endParaRPr kumimoji="1" lang="ja-JP" altLang="en-US"/>
          </a:p>
        </p:txBody>
      </p:sp>
    </p:spTree>
    <p:extLst>
      <p:ext uri="{BB962C8B-B14F-4D97-AF65-F5344CB8AC3E}">
        <p14:creationId xmlns:p14="http://schemas.microsoft.com/office/powerpoint/2010/main" val="396070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Excel 2003</a:t>
            </a:r>
            <a:r>
              <a:rPr kumimoji="1" lang="ja-JP" altLang="en-US" dirty="0"/>
              <a:t>までは拡張子が「</a:t>
            </a:r>
            <a:r>
              <a:rPr kumimoji="1" lang="en-US" altLang="ja-JP" dirty="0"/>
              <a:t>.</a:t>
            </a:r>
            <a:r>
              <a:rPr kumimoji="1" lang="en-US" altLang="ja-JP" dirty="0" err="1"/>
              <a:t>xls</a:t>
            </a:r>
            <a:r>
              <a:rPr kumimoji="1" lang="ja-JP" altLang="en-US" dirty="0"/>
              <a:t>」である。</a:t>
            </a:r>
            <a:endParaRPr kumimoji="1" lang="en-US" altLang="ja-JP" dirty="0"/>
          </a:p>
          <a:p>
            <a:r>
              <a:rPr kumimoji="1" lang="ja-JP" altLang="en-US" dirty="0"/>
              <a:t>拡張子が表示されていない場合、メニューの</a:t>
            </a:r>
            <a:r>
              <a:rPr kumimoji="1" lang="en-US" altLang="ja-JP" dirty="0"/>
              <a:t>[</a:t>
            </a:r>
            <a:r>
              <a:rPr kumimoji="1" lang="ja-JP" altLang="en-US" dirty="0"/>
              <a:t>表示</a:t>
            </a:r>
            <a:r>
              <a:rPr kumimoji="1" lang="en-US" altLang="ja-JP" dirty="0"/>
              <a:t>]</a:t>
            </a:r>
            <a:r>
              <a:rPr kumimoji="1" lang="ja-JP" altLang="en-US" dirty="0"/>
              <a:t>タブから</a:t>
            </a:r>
            <a:r>
              <a:rPr kumimoji="1" lang="en-US" altLang="ja-JP" dirty="0"/>
              <a:t>[</a:t>
            </a:r>
            <a:r>
              <a:rPr kumimoji="1" lang="ja-JP" altLang="en-US" dirty="0"/>
              <a:t>表示</a:t>
            </a:r>
            <a:r>
              <a:rPr kumimoji="1" lang="en-US" altLang="ja-JP" dirty="0"/>
              <a:t>/</a:t>
            </a:r>
            <a:r>
              <a:rPr kumimoji="1" lang="ja-JP" altLang="en-US" dirty="0"/>
              <a:t>非表示</a:t>
            </a:r>
            <a:r>
              <a:rPr kumimoji="1" lang="en-US" altLang="ja-JP" dirty="0"/>
              <a:t>]</a:t>
            </a:r>
            <a:r>
              <a:rPr kumimoji="1" lang="ja-JP" altLang="en-US" dirty="0"/>
              <a:t>グループの</a:t>
            </a:r>
            <a:r>
              <a:rPr kumimoji="1" lang="en-US" altLang="ja-JP" dirty="0"/>
              <a:t>[</a:t>
            </a:r>
            <a:r>
              <a:rPr kumimoji="1" lang="ja-JP" altLang="en-US" dirty="0"/>
              <a:t>ファイル名拡張子</a:t>
            </a:r>
            <a:r>
              <a:rPr kumimoji="1" lang="en-US" altLang="ja-JP" dirty="0"/>
              <a:t>]</a:t>
            </a:r>
            <a:r>
              <a:rPr kumimoji="1" lang="ja-JP" altLang="en-US" dirty="0"/>
              <a:t>チェックボックスをオン（チェックを入れる）にする。</a:t>
            </a:r>
            <a:endParaRPr kumimoji="1" lang="en-US" altLang="ja-JP" dirty="0"/>
          </a:p>
          <a:p>
            <a:r>
              <a:rPr kumimoji="1" lang="ja-JP" altLang="en-US" dirty="0"/>
              <a:t>拡張子を非表示運用する方法もあるが、外部から来る添付ファイルが正式なものである判定がしにくい。マルウェア</a:t>
            </a:r>
            <a:r>
              <a:rPr kumimoji="1" lang="ja-JP" altLang="en-US"/>
              <a:t>などの実行</a:t>
            </a:r>
            <a:r>
              <a:rPr kumimoji="1" lang="ja-JP" altLang="en-US" dirty="0"/>
              <a:t>ファイルは拡張子を偽装していることがある。</a:t>
            </a:r>
            <a:endParaRPr kumimoji="1" lang="en-US" altLang="ja-JP" dirty="0"/>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5</a:t>
            </a:fld>
            <a:endParaRPr kumimoji="1" lang="ja-JP" altLang="en-US"/>
          </a:p>
        </p:txBody>
      </p:sp>
    </p:spTree>
    <p:extLst>
      <p:ext uri="{BB962C8B-B14F-4D97-AF65-F5344CB8AC3E}">
        <p14:creationId xmlns:p14="http://schemas.microsoft.com/office/powerpoint/2010/main" val="39071757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50</a:t>
            </a:fld>
            <a:endParaRPr kumimoji="1" lang="ja-JP" altLang="en-US"/>
          </a:p>
        </p:txBody>
      </p:sp>
    </p:spTree>
    <p:extLst>
      <p:ext uri="{BB962C8B-B14F-4D97-AF65-F5344CB8AC3E}">
        <p14:creationId xmlns:p14="http://schemas.microsoft.com/office/powerpoint/2010/main" val="2814419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a:t>作成したユーザー定義の表示形式は、削除ができる。</a:t>
            </a:r>
            <a:endParaRPr kumimoji="1" lang="en-US" altLang="ja-JP"/>
          </a:p>
          <a:p>
            <a:r>
              <a:rPr kumimoji="1" lang="ja-JP" altLang="en-US"/>
              <a:t>他のブックで使用する場合は、シートをコピーすれば反映される。</a:t>
            </a:r>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t>[$-409]</a:t>
            </a:r>
            <a:r>
              <a:rPr kumimoji="1" lang="ja-JP" altLang="en-US" dirty="0"/>
              <a:t>（</a:t>
            </a:r>
            <a:r>
              <a:rPr kumimoji="1" lang="en-US" altLang="ja-JP" dirty="0"/>
              <a:t>US)</a:t>
            </a:r>
            <a:r>
              <a:rPr kumimoji="1" lang="ja-JP" altLang="en-US" dirty="0"/>
              <a:t>や</a:t>
            </a:r>
            <a:r>
              <a:rPr kumimoji="1" lang="en-US" altLang="ja-JP" dirty="0"/>
              <a:t>[$-411](</a:t>
            </a:r>
            <a:r>
              <a:rPr kumimoji="1" lang="ja-JP" altLang="en-US" dirty="0"/>
              <a:t>日本）はロケール指定子</a:t>
            </a:r>
            <a:r>
              <a:rPr kumimoji="1" lang="en-US" altLang="ja-JP" dirty="0"/>
              <a:t>ID</a:t>
            </a:r>
          </a:p>
          <a:p>
            <a:r>
              <a:rPr kumimoji="1" lang="ja-JP" altLang="en-US" dirty="0"/>
              <a:t>曜日や元号もユーザー定義形式で表示できます。</a:t>
            </a:r>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セル内の文字列は極力スペース（空白文字）を使わない。</a:t>
            </a:r>
            <a:endParaRPr kumimoji="1" lang="en-US" altLang="ja-JP" dirty="0"/>
          </a:p>
          <a:p>
            <a:r>
              <a:rPr kumimoji="1" lang="ja-JP" altLang="en-US" dirty="0"/>
              <a:t>セルの結合を使わなくとも選択範囲で中央を使えば文字列は真中に設定できます。</a:t>
            </a:r>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a:t>セル内の一部の文字列への書式設定。</a:t>
            </a:r>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a:t>罫線の削除は、「なし」を使用。またはプレビュー枠内のボタンを使用。</a:t>
            </a:r>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55</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Excel 2003</a:t>
            </a:r>
            <a:r>
              <a:rPr kumimoji="1" lang="ja-JP" altLang="en-US" dirty="0"/>
              <a:t>までは</a:t>
            </a:r>
            <a:r>
              <a:rPr kumimoji="1" lang="en-US" altLang="ja-JP" dirty="0"/>
              <a:t>[</a:t>
            </a:r>
            <a:r>
              <a:rPr kumimoji="1" lang="ja-JP" altLang="en-US" dirty="0"/>
              <a:t>パターン</a:t>
            </a:r>
            <a:r>
              <a:rPr kumimoji="1" lang="en-US" altLang="ja-JP" dirty="0"/>
              <a:t>]</a:t>
            </a:r>
            <a:r>
              <a:rPr kumimoji="1" lang="ja-JP" altLang="en-US" dirty="0"/>
              <a:t>タブでした。</a:t>
            </a:r>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56</a:t>
            </a:fld>
            <a:endParaRPr kumimoji="1" lang="ja-JP" altLang="en-US"/>
          </a:p>
        </p:txBody>
      </p:sp>
    </p:spTree>
    <p:extLst>
      <p:ext uri="{BB962C8B-B14F-4D97-AF65-F5344CB8AC3E}">
        <p14:creationId xmlns:p14="http://schemas.microsoft.com/office/powerpoint/2010/main" val="16000368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57</a:t>
            </a:fld>
            <a:endParaRPr kumimoji="1" lang="ja-JP" altLang="en-US"/>
          </a:p>
        </p:txBody>
      </p:sp>
    </p:spTree>
    <p:extLst>
      <p:ext uri="{BB962C8B-B14F-4D97-AF65-F5344CB8AC3E}">
        <p14:creationId xmlns:p14="http://schemas.microsoft.com/office/powerpoint/2010/main" val="33768931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列の操作練習を行う</a:t>
            </a:r>
            <a:endParaRPr kumimoji="1" lang="en-US" altLang="ja-JP" dirty="0"/>
          </a:p>
          <a:p>
            <a:r>
              <a:rPr kumimoji="1" lang="ja-JP" altLang="en-US" dirty="0"/>
              <a:t>列全体への書式設定は避ける：一番下が</a:t>
            </a:r>
            <a:r>
              <a:rPr kumimoji="1" lang="en-US" altLang="ja-JP" dirty="0"/>
              <a:t>1048576</a:t>
            </a:r>
            <a:r>
              <a:rPr kumimoji="1" lang="ja-JP" altLang="en-US" dirty="0"/>
              <a:t>で、後からの変更が大変。メモリーを使う。</a:t>
            </a:r>
            <a:endParaRPr kumimoji="1" lang="en-US" altLang="ja-JP" dirty="0"/>
          </a:p>
          <a:p>
            <a:r>
              <a:rPr kumimoji="1" lang="ja-JP" altLang="en-US" dirty="0"/>
              <a:t>複数列の挿入は、先に複数列を選択してから。</a:t>
            </a:r>
            <a:endParaRPr kumimoji="1" lang="en-US" altLang="ja-JP" dirty="0"/>
          </a:p>
          <a:p>
            <a:r>
              <a:rPr kumimoji="1" lang="ja-JP" altLang="en-US" dirty="0"/>
              <a:t>列幅変更は、列間のカーソルの変化に注意。</a:t>
            </a:r>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a:t>行の練習操作を行う</a:t>
            </a:r>
            <a:endParaRPr kumimoji="1" lang="en-US" altLang="ja-JP"/>
          </a:p>
          <a:p>
            <a:endParaRPr kumimoji="1" lang="ja-JP" altLang="en-US"/>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59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t>Excel 2007</a:t>
            </a:r>
            <a:r>
              <a:rPr kumimoji="1" lang="ja-JP" altLang="en-US" dirty="0"/>
              <a:t>から</a:t>
            </a:r>
            <a:r>
              <a:rPr kumimoji="1" lang="en-US" altLang="ja-JP" dirty="0"/>
              <a:t>XFD1048576</a:t>
            </a:r>
            <a:r>
              <a:rPr kumimoji="1" lang="ja-JP" altLang="en-US" dirty="0"/>
              <a:t>が最後のセル。</a:t>
            </a:r>
            <a:r>
              <a:rPr kumimoji="1" lang="en-US" altLang="ja-JP" dirty="0"/>
              <a:t>16384</a:t>
            </a:r>
            <a:r>
              <a:rPr kumimoji="1" lang="ja-JP" altLang="en-US" dirty="0"/>
              <a:t>列。</a:t>
            </a:r>
            <a:r>
              <a:rPr kumimoji="1" lang="en-US" altLang="ja-JP" dirty="0"/>
              <a:t>Excel 2003</a:t>
            </a:r>
            <a:r>
              <a:rPr kumimoji="1" lang="ja-JP" altLang="en-US" dirty="0"/>
              <a:t>までは</a:t>
            </a:r>
            <a:r>
              <a:rPr kumimoji="1" lang="en-US" altLang="ja-JP" dirty="0"/>
              <a:t>256</a:t>
            </a:r>
            <a:r>
              <a:rPr kumimoji="1" lang="ja-JP" altLang="en-US" dirty="0"/>
              <a:t>列。</a:t>
            </a:r>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シートの追加、削除、シートの保護、シートの名目の変更で使用できない文字コロン</a:t>
            </a:r>
            <a:r>
              <a:rPr kumimoji="1" lang="en-US" altLang="ja-JP" dirty="0"/>
              <a:t>(</a:t>
            </a:r>
            <a:r>
              <a:rPr kumimoji="1" lang="en-US" altLang="ja-JP" dirty="0">
                <a:sym typeface="Wingdings" panose="05000000000000000000" pitchFamily="2" charset="2"/>
              </a:rPr>
              <a:t>:)</a:t>
            </a:r>
            <a:r>
              <a:rPr kumimoji="1" lang="ja-JP" altLang="en-US" dirty="0"/>
              <a:t>円記号</a:t>
            </a:r>
            <a:r>
              <a:rPr kumimoji="1" lang="en-US" altLang="ja-JP" dirty="0"/>
              <a:t>(\)</a:t>
            </a:r>
            <a:r>
              <a:rPr kumimoji="1" lang="ja-JP" altLang="en-US" dirty="0" err="1"/>
              <a:t>、</a:t>
            </a:r>
            <a:r>
              <a:rPr kumimoji="1" lang="ja-JP" altLang="en-US" dirty="0"/>
              <a:t>疑問符</a:t>
            </a:r>
            <a:r>
              <a:rPr kumimoji="1" lang="en-US" altLang="ja-JP" dirty="0"/>
              <a:t>(?)</a:t>
            </a:r>
            <a:r>
              <a:rPr kumimoji="1" lang="ja-JP" altLang="en-US" dirty="0" err="1"/>
              <a:t>、</a:t>
            </a:r>
            <a:r>
              <a:rPr kumimoji="1" lang="ja-JP" altLang="en-US" dirty="0"/>
              <a:t>アスタリスク</a:t>
            </a:r>
            <a:r>
              <a:rPr kumimoji="1" lang="en-US" altLang="ja-JP" dirty="0"/>
              <a:t>(*)</a:t>
            </a:r>
            <a:r>
              <a:rPr kumimoji="1" lang="ja-JP" altLang="en-US" dirty="0" err="1"/>
              <a:t>、</a:t>
            </a:r>
            <a:r>
              <a:rPr kumimoji="1" lang="ja-JP" altLang="en-US" dirty="0"/>
              <a:t>左角かっこ</a:t>
            </a:r>
            <a:r>
              <a:rPr kumimoji="1" lang="en-US" altLang="ja-JP" dirty="0"/>
              <a:t>([)</a:t>
            </a:r>
            <a:r>
              <a:rPr kumimoji="1" lang="ja-JP" altLang="en-US" dirty="0" err="1"/>
              <a:t>、</a:t>
            </a:r>
            <a:r>
              <a:rPr kumimoji="1" lang="ja-JP" altLang="en-US" dirty="0"/>
              <a:t>右角かっこ</a:t>
            </a:r>
            <a:r>
              <a:rPr kumimoji="1" lang="en-US" altLang="ja-JP" dirty="0"/>
              <a:t>(])</a:t>
            </a:r>
            <a:r>
              <a:rPr kumimoji="1" lang="ja-JP" altLang="en-US" dirty="0"/>
              <a:t>がある。</a:t>
            </a:r>
            <a:endParaRPr kumimoji="1" lang="en-US" altLang="ja-JP" dirty="0"/>
          </a:p>
          <a:p>
            <a:r>
              <a:rPr kumimoji="1" lang="ja-JP" altLang="en-US" dirty="0"/>
              <a:t>シート見出しの色。</a:t>
            </a:r>
            <a:endParaRPr kumimoji="1" lang="en-US" altLang="ja-JP" dirty="0"/>
          </a:p>
          <a:p>
            <a:r>
              <a:rPr kumimoji="1" lang="ja-JP" altLang="en-US" dirty="0"/>
              <a:t>沢山あるシートを表示させる</a:t>
            </a:r>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60</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右クリック：すべてのシートを表示</a:t>
            </a:r>
            <a:endParaRPr kumimoji="1" lang="en-US" altLang="ja-JP" dirty="0"/>
          </a:p>
          <a:p>
            <a:r>
              <a:rPr kumimoji="1" lang="en-US" altLang="ja-JP" dirty="0"/>
              <a:t>Ctrl+</a:t>
            </a:r>
            <a:r>
              <a:rPr kumimoji="1" lang="ja-JP" altLang="en-US" dirty="0"/>
              <a:t>左クリック：最後のシートにスクロール又は先頭のシートにスクロール</a:t>
            </a:r>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61</a:t>
            </a:fld>
            <a:endParaRPr kumimoji="1" lang="ja-JP" altLang="en-US"/>
          </a:p>
        </p:txBody>
      </p:sp>
    </p:spTree>
    <p:extLst>
      <p:ext uri="{BB962C8B-B14F-4D97-AF65-F5344CB8AC3E}">
        <p14:creationId xmlns:p14="http://schemas.microsoft.com/office/powerpoint/2010/main" val="41162432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セル単位での挿入、削除を行います。</a:t>
            </a:r>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62</a:t>
            </a:fld>
            <a:endParaRPr kumimoji="1" lang="ja-JP" altLang="en-US"/>
          </a:p>
        </p:txBody>
      </p:sp>
    </p:spTree>
    <p:extLst>
      <p:ext uri="{BB962C8B-B14F-4D97-AF65-F5344CB8AC3E}">
        <p14:creationId xmlns:p14="http://schemas.microsoft.com/office/powerpoint/2010/main" val="7745046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63</a:t>
            </a:fld>
            <a:endParaRPr kumimoji="1" lang="ja-JP" altLang="en-US"/>
          </a:p>
        </p:txBody>
      </p:sp>
    </p:spTree>
    <p:extLst>
      <p:ext uri="{BB962C8B-B14F-4D97-AF65-F5344CB8AC3E}">
        <p14:creationId xmlns:p14="http://schemas.microsoft.com/office/powerpoint/2010/main" val="31342570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64</a:t>
            </a:fld>
            <a:endParaRPr kumimoji="1" lang="ja-JP" altLang="en-US"/>
          </a:p>
        </p:txBody>
      </p:sp>
    </p:spTree>
    <p:extLst>
      <p:ext uri="{BB962C8B-B14F-4D97-AF65-F5344CB8AC3E}">
        <p14:creationId xmlns:p14="http://schemas.microsoft.com/office/powerpoint/2010/main" val="26208673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65</a:t>
            </a:fld>
            <a:endParaRPr kumimoji="1" lang="ja-JP" altLang="en-US"/>
          </a:p>
        </p:txBody>
      </p:sp>
    </p:spTree>
    <p:extLst>
      <p:ext uri="{BB962C8B-B14F-4D97-AF65-F5344CB8AC3E}">
        <p14:creationId xmlns:p14="http://schemas.microsoft.com/office/powerpoint/2010/main" val="35138467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66</a:t>
            </a:fld>
            <a:endParaRPr kumimoji="1" lang="ja-JP" altLang="en-US"/>
          </a:p>
        </p:txBody>
      </p:sp>
    </p:spTree>
    <p:extLst>
      <p:ext uri="{BB962C8B-B14F-4D97-AF65-F5344CB8AC3E}">
        <p14:creationId xmlns:p14="http://schemas.microsoft.com/office/powerpoint/2010/main" val="30973891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書式をコピーしたセルを選びます。</a:t>
            </a:r>
            <a:endParaRPr kumimoji="1" lang="en-US" altLang="ja-JP" dirty="0"/>
          </a:p>
          <a:p>
            <a:r>
              <a:rPr kumimoji="1" lang="en-US" altLang="ja-JP" dirty="0"/>
              <a:t>2.[</a:t>
            </a:r>
            <a:r>
              <a:rPr kumimoji="1" lang="ja-JP" altLang="en-US" dirty="0"/>
              <a:t>書式のコピー</a:t>
            </a:r>
            <a:r>
              <a:rPr kumimoji="1" lang="en-US" altLang="ja-JP" dirty="0"/>
              <a:t>]</a:t>
            </a:r>
            <a:r>
              <a:rPr kumimoji="1" lang="ja-JP" altLang="en-US" dirty="0"/>
              <a:t>機能をクリックします。</a:t>
            </a:r>
            <a:endParaRPr kumimoji="1" lang="en-US" altLang="ja-JP" dirty="0"/>
          </a:p>
          <a:p>
            <a:r>
              <a:rPr kumimoji="1" lang="en-US" altLang="ja-JP" dirty="0"/>
              <a:t>3.</a:t>
            </a:r>
            <a:r>
              <a:rPr kumimoji="1" lang="ja-JP" altLang="en-US" dirty="0"/>
              <a:t>カーソルが刷毛（はけ）の形に変わります。</a:t>
            </a:r>
            <a:endParaRPr kumimoji="1" lang="en-US" altLang="ja-JP" dirty="0"/>
          </a:p>
          <a:p>
            <a:r>
              <a:rPr kumimoji="1" lang="en-US" altLang="ja-JP" dirty="0"/>
              <a:t>4.P</a:t>
            </a:r>
            <a:r>
              <a:rPr kumimoji="1" lang="ja-JP" altLang="en-US" dirty="0"/>
              <a:t>な自書式にしたいセルを変更クリックします。</a:t>
            </a:r>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67</a:t>
            </a:fld>
            <a:endParaRPr kumimoji="1" lang="ja-JP" altLang="en-US"/>
          </a:p>
        </p:txBody>
      </p:sp>
    </p:spTree>
    <p:extLst>
      <p:ext uri="{BB962C8B-B14F-4D97-AF65-F5344CB8AC3E}">
        <p14:creationId xmlns:p14="http://schemas.microsoft.com/office/powerpoint/2010/main" val="19911136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セルのコピー後の</a:t>
            </a:r>
            <a:r>
              <a:rPr kumimoji="1" lang="ja-JP" altLang="en-US" dirty="0" err="1"/>
              <a:t>と</a:t>
            </a:r>
            <a:r>
              <a:rPr kumimoji="1" lang="ja-JP" altLang="en-US" dirty="0"/>
              <a:t>貼り付けは、様々なオプションが指定できます。</a:t>
            </a:r>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68</a:t>
            </a:fld>
            <a:endParaRPr kumimoji="1" lang="ja-JP" altLang="en-US"/>
          </a:p>
        </p:txBody>
      </p:sp>
    </p:spTree>
    <p:extLst>
      <p:ext uri="{BB962C8B-B14F-4D97-AF65-F5344CB8AC3E}">
        <p14:creationId xmlns:p14="http://schemas.microsoft.com/office/powerpoint/2010/main" val="40164015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69</a:t>
            </a:fld>
            <a:endParaRPr kumimoji="1" lang="ja-JP" altLang="en-US"/>
          </a:p>
        </p:txBody>
      </p:sp>
    </p:spTree>
    <p:extLst>
      <p:ext uri="{BB962C8B-B14F-4D97-AF65-F5344CB8AC3E}">
        <p14:creationId xmlns:p14="http://schemas.microsoft.com/office/powerpoint/2010/main" val="3498236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タイトルバー：作業中のファイル名が表示される。名前を付けて保存されるまでは「</a:t>
            </a:r>
            <a:r>
              <a:rPr kumimoji="1" lang="en-US" altLang="ja-JP" dirty="0"/>
              <a:t>Book1</a:t>
            </a:r>
            <a:r>
              <a:rPr kumimoji="1" lang="ja-JP" altLang="en-US" dirty="0"/>
              <a:t>」と表示される。複数のブックを開くと、「</a:t>
            </a:r>
            <a:r>
              <a:rPr kumimoji="1" lang="en-US" altLang="ja-JP" dirty="0"/>
              <a:t>Book2</a:t>
            </a:r>
            <a:r>
              <a:rPr kumimoji="1" lang="ja-JP" altLang="en-US" dirty="0"/>
              <a:t>」「</a:t>
            </a:r>
            <a:r>
              <a:rPr kumimoji="1" lang="en-US" altLang="ja-JP" dirty="0"/>
              <a:t>Book3</a:t>
            </a:r>
            <a:r>
              <a:rPr kumimoji="1" lang="ja-JP" altLang="en-US" dirty="0"/>
              <a:t>」と数値が増えていく。</a:t>
            </a:r>
            <a:endParaRPr kumimoji="1" lang="en-US" altLang="ja-JP" dirty="0"/>
          </a:p>
          <a:p>
            <a:r>
              <a:rPr kumimoji="1" lang="ja-JP" altLang="en-US" dirty="0"/>
              <a:t>リボン：</a:t>
            </a:r>
            <a:r>
              <a:rPr kumimoji="1" lang="en-US" altLang="ja-JP" dirty="0"/>
              <a:t>Office2007</a:t>
            </a:r>
            <a:r>
              <a:rPr kumimoji="1" lang="ja-JP" altLang="en-US" dirty="0"/>
              <a:t>で初めて導入されました。プログラムの機能をウィンドウ上部にある一連尾タブに整理するコマンドバー。</a:t>
            </a:r>
          </a:p>
        </p:txBody>
      </p:sp>
      <p:sp>
        <p:nvSpPr>
          <p:cNvPr id="4" name="スライド番号プレースホルダ 3"/>
          <p:cNvSpPr>
            <a:spLocks noGrp="1"/>
          </p:cNvSpPr>
          <p:nvPr>
            <p:ph type="sldNum" sz="quarter" idx="10"/>
          </p:nvPr>
        </p:nvSpPr>
        <p:spPr/>
        <p:txBody>
          <a:bodyPr/>
          <a:lstStyle/>
          <a:p>
            <a:fld id="{11CCB06D-3117-4EDE-A971-5C9D0721EDC5}"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70</a:t>
            </a:fld>
            <a:endParaRPr kumimoji="1" lang="ja-JP" altLang="en-US"/>
          </a:p>
        </p:txBody>
      </p:sp>
    </p:spTree>
    <p:extLst>
      <p:ext uri="{BB962C8B-B14F-4D97-AF65-F5344CB8AC3E}">
        <p14:creationId xmlns:p14="http://schemas.microsoft.com/office/powerpoint/2010/main" val="243900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全セル選択ボタンをクリックすると全セルが選択されます。再度クリックすると解除されます。</a:t>
            </a:r>
            <a:endParaRPr kumimoji="1" lang="en-US" altLang="ja-JP" dirty="0"/>
          </a:p>
          <a:p>
            <a:r>
              <a:rPr kumimoji="1" lang="ja-JP" altLang="en-US" dirty="0"/>
              <a:t>シートの数は初期値が</a:t>
            </a:r>
            <a:r>
              <a:rPr kumimoji="1" lang="en-US" altLang="ja-JP" dirty="0"/>
              <a:t>1</a:t>
            </a:r>
            <a:r>
              <a:rPr kumimoji="1" lang="ja-JP" altLang="en-US" dirty="0"/>
              <a:t>枚。自由に追加できるし起動時にシート数を増やすこともオプションで可能。</a:t>
            </a:r>
            <a:r>
              <a:rPr kumimoji="1" lang="en-US" altLang="ja-JP" dirty="0"/>
              <a:t>2003</a:t>
            </a:r>
            <a:r>
              <a:rPr kumimoji="1" lang="ja-JP" altLang="en-US" dirty="0"/>
              <a:t>までは</a:t>
            </a:r>
            <a:r>
              <a:rPr kumimoji="1" lang="en-US" altLang="ja-JP" dirty="0"/>
              <a:t>3</a:t>
            </a:r>
            <a:r>
              <a:rPr kumimoji="1" lang="ja-JP" altLang="en-US" dirty="0"/>
              <a:t>シートが表示された。</a:t>
            </a:r>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8</a:t>
            </a:fld>
            <a:endParaRPr kumimoji="1" lang="ja-JP" altLang="en-US"/>
          </a:p>
        </p:txBody>
      </p:sp>
    </p:spTree>
    <p:extLst>
      <p:ext uri="{BB962C8B-B14F-4D97-AF65-F5344CB8AC3E}">
        <p14:creationId xmlns:p14="http://schemas.microsoft.com/office/powerpoint/2010/main" val="50451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CCB06D-3117-4EDE-A971-5C9D0721EDC5}" type="slidenum">
              <a:rPr kumimoji="1" lang="ja-JP" altLang="en-US" smtClean="0"/>
              <a:pPr/>
              <a:t>9</a:t>
            </a:fld>
            <a:endParaRPr kumimoji="1" lang="ja-JP" altLang="en-US"/>
          </a:p>
        </p:txBody>
      </p:sp>
    </p:spTree>
    <p:extLst>
      <p:ext uri="{BB962C8B-B14F-4D97-AF65-F5344CB8AC3E}">
        <p14:creationId xmlns:p14="http://schemas.microsoft.com/office/powerpoint/2010/main" val="298104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extLst>
      <p:ext uri="{BB962C8B-B14F-4D97-AF65-F5344CB8AC3E}">
        <p14:creationId xmlns:p14="http://schemas.microsoft.com/office/powerpoint/2010/main" val="303720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extLst>
      <p:ext uri="{BB962C8B-B14F-4D97-AF65-F5344CB8AC3E}">
        <p14:creationId xmlns:p14="http://schemas.microsoft.com/office/powerpoint/2010/main" val="51712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extLst>
      <p:ext uri="{BB962C8B-B14F-4D97-AF65-F5344CB8AC3E}">
        <p14:creationId xmlns:p14="http://schemas.microsoft.com/office/powerpoint/2010/main" val="57673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extLst>
      <p:ext uri="{BB962C8B-B14F-4D97-AF65-F5344CB8AC3E}">
        <p14:creationId xmlns:p14="http://schemas.microsoft.com/office/powerpoint/2010/main" val="181678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extLst>
      <p:ext uri="{BB962C8B-B14F-4D97-AF65-F5344CB8AC3E}">
        <p14:creationId xmlns:p14="http://schemas.microsoft.com/office/powerpoint/2010/main" val="342549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r>
              <a:rPr kumimoji="1" lang="en-US" altLang="ja-JP"/>
              <a:t>2018/5/7</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a:t>SystemKOMACO Ver1-2</a:t>
            </a:r>
            <a:endParaRPr kumimoji="1" lang="ja-JP" altLang="en-US"/>
          </a:p>
        </p:txBody>
      </p:sp>
      <p:sp>
        <p:nvSpPr>
          <p:cNvPr id="7" name="スライド番号プレースホルダ 6"/>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extLst>
      <p:ext uri="{BB962C8B-B14F-4D97-AF65-F5344CB8AC3E}">
        <p14:creationId xmlns:p14="http://schemas.microsoft.com/office/powerpoint/2010/main" val="425888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r>
              <a:rPr kumimoji="1" lang="en-US" altLang="ja-JP"/>
              <a:t>2018/5/7</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a:t>SystemKOMACO Ver1-2</a:t>
            </a:r>
            <a:endParaRPr kumimoji="1" lang="ja-JP" altLang="en-US"/>
          </a:p>
        </p:txBody>
      </p:sp>
      <p:sp>
        <p:nvSpPr>
          <p:cNvPr id="9" name="スライド番号プレースホルダ 8"/>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extLst>
      <p:ext uri="{BB962C8B-B14F-4D97-AF65-F5344CB8AC3E}">
        <p14:creationId xmlns:p14="http://schemas.microsoft.com/office/powerpoint/2010/main" val="104585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r>
              <a:rPr kumimoji="1" lang="en-US" altLang="ja-JP"/>
              <a:t>2018/5/7</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a:t>SystemKOMACO Ver1-2</a:t>
            </a:r>
            <a:endParaRPr kumimoji="1" lang="ja-JP" altLang="en-US"/>
          </a:p>
        </p:txBody>
      </p:sp>
      <p:sp>
        <p:nvSpPr>
          <p:cNvPr id="5" name="スライド番号プレースホルダ 4"/>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extLst>
      <p:ext uri="{BB962C8B-B14F-4D97-AF65-F5344CB8AC3E}">
        <p14:creationId xmlns:p14="http://schemas.microsoft.com/office/powerpoint/2010/main" val="160182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a:t>2018/5/7</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a:t>SystemKOMACO Ver1-2</a:t>
            </a:r>
            <a:endParaRPr kumimoji="1" lang="ja-JP" altLang="en-US"/>
          </a:p>
        </p:txBody>
      </p:sp>
      <p:sp>
        <p:nvSpPr>
          <p:cNvPr id="4" name="スライド番号プレースホルダ 3"/>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extLst>
      <p:ext uri="{BB962C8B-B14F-4D97-AF65-F5344CB8AC3E}">
        <p14:creationId xmlns:p14="http://schemas.microsoft.com/office/powerpoint/2010/main" val="104708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r>
              <a:rPr kumimoji="1" lang="en-US" altLang="ja-JP"/>
              <a:t>2018/5/7</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a:t>SystemKOMACO Ver1-2</a:t>
            </a:r>
            <a:endParaRPr kumimoji="1" lang="ja-JP" altLang="en-US"/>
          </a:p>
        </p:txBody>
      </p:sp>
      <p:sp>
        <p:nvSpPr>
          <p:cNvPr id="7" name="スライド番号プレースホルダ 6"/>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extLst>
      <p:ext uri="{BB962C8B-B14F-4D97-AF65-F5344CB8AC3E}">
        <p14:creationId xmlns:p14="http://schemas.microsoft.com/office/powerpoint/2010/main" val="372812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r>
              <a:rPr kumimoji="1" lang="en-US" altLang="ja-JP"/>
              <a:t>2018/5/7</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a:t>SystemKOMACO Ver1-2</a:t>
            </a:r>
            <a:endParaRPr kumimoji="1" lang="ja-JP" altLang="en-US"/>
          </a:p>
        </p:txBody>
      </p:sp>
      <p:sp>
        <p:nvSpPr>
          <p:cNvPr id="7" name="スライド番号プレースホルダ 6"/>
          <p:cNvSpPr>
            <a:spLocks noGrp="1"/>
          </p:cNvSpPr>
          <p:nvPr>
            <p:ph type="sldNum" sz="quarter" idx="12"/>
          </p:nvPr>
        </p:nvSpPr>
        <p:spPr/>
        <p:txBody>
          <a:bodyPr/>
          <a:lstStyle/>
          <a:p>
            <a:fld id="{43CFFF46-6ED2-40D1-9B87-CB0CF36986B0}" type="slidenum">
              <a:rPr kumimoji="1" lang="ja-JP" altLang="en-US" smtClean="0"/>
              <a:pPr/>
              <a:t>‹#›</a:t>
            </a:fld>
            <a:endParaRPr kumimoji="1" lang="ja-JP" altLang="en-US"/>
          </a:p>
        </p:txBody>
      </p:sp>
    </p:spTree>
    <p:extLst>
      <p:ext uri="{BB962C8B-B14F-4D97-AF65-F5344CB8AC3E}">
        <p14:creationId xmlns:p14="http://schemas.microsoft.com/office/powerpoint/2010/main" val="319564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2018/5/7</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SystemKOMACO Ver1-2</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FFF46-6ED2-40D1-9B87-CB0CF36986B0}" type="slidenum">
              <a:rPr kumimoji="1" lang="ja-JP" altLang="en-US" smtClean="0"/>
              <a:pPr/>
              <a:t>‹#›</a:t>
            </a:fld>
            <a:endParaRPr kumimoji="1" lang="ja-JP" altLang="en-US"/>
          </a:p>
        </p:txBody>
      </p:sp>
    </p:spTree>
    <p:extLst>
      <p:ext uri="{BB962C8B-B14F-4D97-AF65-F5344CB8AC3E}">
        <p14:creationId xmlns:p14="http://schemas.microsoft.com/office/powerpoint/2010/main" val="836218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gif"/><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4.gif"/></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01.gatag.net/tag/%E3%82%B3%E3%83%BC%E3%83%92%E3%83%BC%E3%82%AB%E3%83%83%E3%83%97/"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49.gif"/><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49.gif"/><Relationship Id="rId4" Type="http://schemas.openxmlformats.org/officeDocument/2006/relationships/image" Target="../media/image77.png"/></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6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6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8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msdn.microsoft.com/ja-jp/library/windows/desktop/cc872782.aspx" TargetMode="Externa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style>
          <a:lnRef idx="2">
            <a:schemeClr val="accent4"/>
          </a:lnRef>
          <a:fillRef idx="1">
            <a:schemeClr val="lt1"/>
          </a:fillRef>
          <a:effectRef idx="0">
            <a:schemeClr val="accent4"/>
          </a:effectRef>
          <a:fontRef idx="minor">
            <a:schemeClr val="dk1"/>
          </a:fontRef>
        </p:style>
        <p:txBody>
          <a:bodyPr/>
          <a:lstStyle/>
          <a:p>
            <a:r>
              <a:rPr kumimoji="1" lang="en-US" altLang="ja-JP" dirty="0">
                <a:latin typeface="+mj-lt"/>
                <a:ea typeface="+mj-ea"/>
              </a:rPr>
              <a:t>Excel 2016 </a:t>
            </a:r>
            <a:r>
              <a:rPr kumimoji="1" lang="ja-JP" altLang="en-US" dirty="0">
                <a:latin typeface="+mj-ea"/>
                <a:ea typeface="+mj-ea"/>
              </a:rPr>
              <a:t>基本</a:t>
            </a:r>
            <a:r>
              <a:rPr kumimoji="1" lang="en-US" altLang="ja-JP" dirty="0">
                <a:latin typeface="+mj-lt"/>
                <a:ea typeface="+mj-ea"/>
              </a:rPr>
              <a:t>01</a:t>
            </a:r>
            <a:endParaRPr kumimoji="1" lang="ja-JP" altLang="en-US" dirty="0">
              <a:latin typeface="+mj-lt"/>
              <a:ea typeface="+mj-ea"/>
            </a:endParaRPr>
          </a:p>
        </p:txBody>
      </p:sp>
      <p:sp>
        <p:nvSpPr>
          <p:cNvPr id="3" name="サブタイトル 2"/>
          <p:cNvSpPr>
            <a:spLocks noGrp="1"/>
          </p:cNvSpPr>
          <p:nvPr>
            <p:ph type="subTitle" idx="1"/>
          </p:nvPr>
        </p:nvSpPr>
        <p:spPr>
          <a:xfrm>
            <a:off x="1260000" y="3886200"/>
            <a:ext cx="6624000" cy="15840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a:r>
              <a:rPr kumimoji="1" lang="ja-JP" altLang="en-US" spc="-150" dirty="0">
                <a:latin typeface="+mj-ea"/>
                <a:ea typeface="+mj-ea"/>
              </a:rPr>
              <a:t>起動から終了まで、画面構成</a:t>
            </a:r>
            <a:endParaRPr kumimoji="1" lang="en-US" altLang="ja-JP" spc="-150" dirty="0">
              <a:latin typeface="+mj-ea"/>
              <a:ea typeface="+mj-ea"/>
            </a:endParaRPr>
          </a:p>
          <a:p>
            <a:pPr algn="just"/>
            <a:r>
              <a:rPr lang="ja-JP" altLang="en-US" spc="-150" dirty="0">
                <a:latin typeface="+mj-ea"/>
                <a:ea typeface="+mj-ea"/>
              </a:rPr>
              <a:t>使用環境のカスタマイズ、文字の入力書式設定、コピー、貼り付け、クリア</a:t>
            </a:r>
            <a:endParaRPr kumimoji="1" lang="ja-JP" altLang="en-US" spc="-150" dirty="0">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en-US" altLang="ja-JP" sz="3600" dirty="0"/>
              <a:t>[</a:t>
            </a:r>
            <a:r>
              <a:rPr kumimoji="1" lang="ja-JP" altLang="en-US" sz="3600" dirty="0"/>
              <a:t>ファイル</a:t>
            </a:r>
            <a:r>
              <a:rPr kumimoji="1" lang="en-US" altLang="ja-JP" sz="3600" dirty="0"/>
              <a:t>]</a:t>
            </a:r>
            <a:r>
              <a:rPr kumimoji="1" lang="ja-JP" altLang="en-US" sz="3600" dirty="0"/>
              <a:t>タブ：</a:t>
            </a:r>
            <a:r>
              <a:rPr kumimoji="1" lang="en-US" altLang="ja-JP" sz="3600" dirty="0"/>
              <a:t>Backstage</a:t>
            </a:r>
            <a:r>
              <a:rPr kumimoji="1" lang="ja-JP" altLang="en-US" sz="3600" dirty="0"/>
              <a:t>ビュー</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43333"/>
            <a:ext cx="8229600" cy="4337995"/>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10</a:t>
            </a:fld>
            <a:endParaRPr kumimoji="1" lang="ja-JP" altLang="en-US"/>
          </a:p>
        </p:txBody>
      </p:sp>
      <p:sp>
        <p:nvSpPr>
          <p:cNvPr id="3" name="テキスト ボックス 2">
            <a:extLst>
              <a:ext uri="{FF2B5EF4-FFF2-40B4-BE49-F238E27FC236}">
                <a16:creationId xmlns:a16="http://schemas.microsoft.com/office/drawing/2014/main" id="{6D3DE073-479D-4915-A6CF-B41B00634458}"/>
              </a:ext>
            </a:extLst>
          </p:cNvPr>
          <p:cNvSpPr txBox="1"/>
          <p:nvPr/>
        </p:nvSpPr>
        <p:spPr>
          <a:xfrm>
            <a:off x="575556" y="1619508"/>
            <a:ext cx="799288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a:t>ファイルやファイルに関するデータを管理します。</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altLang="ja-JP" sz="3600" dirty="0"/>
              <a:t>[</a:t>
            </a:r>
            <a:r>
              <a:rPr lang="ja-JP" altLang="en-US" sz="3600" dirty="0"/>
              <a:t>ホーム</a:t>
            </a:r>
            <a:r>
              <a:rPr lang="en-US" altLang="ja-JP" sz="3600" dirty="0"/>
              <a:t>]</a:t>
            </a:r>
            <a:r>
              <a:rPr lang="ja-JP" altLang="en-US" sz="3600" dirty="0"/>
              <a:t>タブ</a:t>
            </a:r>
            <a:endParaRPr kumimoji="1" lang="ja-JP" altLang="en-US" sz="3600" dirty="0"/>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654" y="2544032"/>
            <a:ext cx="7812691" cy="884968"/>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11</a:t>
            </a:fld>
            <a:endParaRPr kumimoji="1" lang="ja-JP" altLang="en-US" dirty="0"/>
          </a:p>
        </p:txBody>
      </p:sp>
      <p:sp>
        <p:nvSpPr>
          <p:cNvPr id="3" name="テキスト ボックス 2">
            <a:extLst>
              <a:ext uri="{FF2B5EF4-FFF2-40B4-BE49-F238E27FC236}">
                <a16:creationId xmlns:a16="http://schemas.microsoft.com/office/drawing/2014/main" id="{D4DEF35B-F8AC-4636-9FF6-5BC720AB8AA4}"/>
              </a:ext>
            </a:extLst>
          </p:cNvPr>
          <p:cNvSpPr txBox="1"/>
          <p:nvPr/>
        </p:nvSpPr>
        <p:spPr>
          <a:xfrm>
            <a:off x="576000" y="1619508"/>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en-US" altLang="ja-JP" dirty="0"/>
              <a:t>[</a:t>
            </a:r>
            <a:r>
              <a:rPr kumimoji="1" lang="ja-JP" altLang="en-US" dirty="0"/>
              <a:t>クリップボード</a:t>
            </a:r>
            <a:r>
              <a:rPr kumimoji="1" lang="en-US" altLang="ja-JP" dirty="0"/>
              <a:t>]</a:t>
            </a:r>
            <a:r>
              <a:rPr lang="ja-JP" altLang="en-US" dirty="0" err="1"/>
              <a:t>、</a:t>
            </a:r>
            <a:r>
              <a:rPr lang="en-US" altLang="ja-JP" dirty="0"/>
              <a:t>[</a:t>
            </a:r>
            <a:r>
              <a:rPr kumimoji="1" lang="ja-JP" altLang="en-US" dirty="0"/>
              <a:t>フォント</a:t>
            </a:r>
            <a:r>
              <a:rPr kumimoji="1" lang="en-US" altLang="ja-JP" dirty="0"/>
              <a:t>]</a:t>
            </a:r>
            <a:r>
              <a:rPr kumimoji="1" lang="ja-JP" altLang="en-US" dirty="0" err="1"/>
              <a:t>、</a:t>
            </a:r>
            <a:r>
              <a:rPr kumimoji="1" lang="en-US" altLang="ja-JP" dirty="0"/>
              <a:t>[</a:t>
            </a:r>
            <a:r>
              <a:rPr kumimoji="1" lang="ja-JP" altLang="en-US" dirty="0"/>
              <a:t>配置</a:t>
            </a:r>
            <a:r>
              <a:rPr kumimoji="1" lang="en-US" altLang="ja-JP" dirty="0"/>
              <a:t>]</a:t>
            </a:r>
            <a:r>
              <a:rPr kumimoji="1" lang="ja-JP" altLang="en-US" dirty="0" err="1"/>
              <a:t>、</a:t>
            </a:r>
            <a:r>
              <a:rPr kumimoji="1" lang="en-US" altLang="ja-JP" dirty="0"/>
              <a:t>[</a:t>
            </a:r>
            <a:r>
              <a:rPr kumimoji="1" lang="ja-JP" altLang="en-US" dirty="0"/>
              <a:t>数値</a:t>
            </a:r>
            <a:r>
              <a:rPr kumimoji="1" lang="en-US" altLang="ja-JP" dirty="0"/>
              <a:t>]</a:t>
            </a:r>
            <a:r>
              <a:rPr kumimoji="1" lang="ja-JP" altLang="en-US" dirty="0" err="1"/>
              <a:t>、</a:t>
            </a:r>
            <a:r>
              <a:rPr kumimoji="1" lang="en-US" altLang="ja-JP" dirty="0"/>
              <a:t>[</a:t>
            </a:r>
            <a:r>
              <a:rPr kumimoji="1" lang="ja-JP" altLang="en-US" dirty="0"/>
              <a:t>セル</a:t>
            </a:r>
            <a:r>
              <a:rPr kumimoji="1" lang="en-US" altLang="ja-JP" dirty="0"/>
              <a:t>]</a:t>
            </a:r>
            <a:r>
              <a:rPr kumimoji="1" lang="ja-JP" altLang="en-US" dirty="0" err="1"/>
              <a:t>、</a:t>
            </a:r>
            <a:r>
              <a:rPr kumimoji="1" lang="en-US" altLang="ja-JP" dirty="0"/>
              <a:t>[</a:t>
            </a:r>
            <a:r>
              <a:rPr kumimoji="1" lang="ja-JP" altLang="en-US" dirty="0"/>
              <a:t>編集</a:t>
            </a:r>
            <a:r>
              <a:rPr kumimoji="1" lang="en-US" altLang="ja-JP" dirty="0"/>
              <a:t>]</a:t>
            </a:r>
            <a:r>
              <a:rPr kumimoji="1" lang="ja-JP" altLang="en-US" dirty="0"/>
              <a:t>の各グループ</a:t>
            </a:r>
          </a:p>
        </p:txBody>
      </p:sp>
      <p:pic>
        <p:nvPicPr>
          <p:cNvPr id="9" name="図 8">
            <a:extLst>
              <a:ext uri="{FF2B5EF4-FFF2-40B4-BE49-F238E27FC236}">
                <a16:creationId xmlns:a16="http://schemas.microsoft.com/office/drawing/2014/main" id="{1169E105-2AC7-4329-A288-77007FA52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3717032"/>
            <a:ext cx="2592288" cy="2592288"/>
          </a:xfrm>
          <a:prstGeom prst="rect">
            <a:avLst/>
          </a:prstGeom>
        </p:spPr>
      </p:pic>
      <p:sp>
        <p:nvSpPr>
          <p:cNvPr id="10" name="楕円 9">
            <a:extLst>
              <a:ext uri="{FF2B5EF4-FFF2-40B4-BE49-F238E27FC236}">
                <a16:creationId xmlns:a16="http://schemas.microsoft.com/office/drawing/2014/main" id="{F1417B57-A9A0-4F4F-A4DC-E43A7F1D95DE}"/>
              </a:ext>
            </a:extLst>
          </p:cNvPr>
          <p:cNvSpPr/>
          <p:nvPr/>
        </p:nvSpPr>
        <p:spPr>
          <a:xfrm>
            <a:off x="2627670" y="3233364"/>
            <a:ext cx="181000" cy="1810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線吹き出し 2 (枠付き) 12">
            <a:extLst>
              <a:ext uri="{FF2B5EF4-FFF2-40B4-BE49-F238E27FC236}">
                <a16:creationId xmlns:a16="http://schemas.microsoft.com/office/drawing/2014/main" id="{58F36AF5-0BA5-4DA8-AF2E-64E012614E92}"/>
              </a:ext>
            </a:extLst>
          </p:cNvPr>
          <p:cNvSpPr/>
          <p:nvPr/>
        </p:nvSpPr>
        <p:spPr>
          <a:xfrm>
            <a:off x="1331640" y="3653422"/>
            <a:ext cx="1584000" cy="523220"/>
          </a:xfrm>
          <a:prstGeom prst="callout1">
            <a:avLst>
              <a:gd name="adj1" fmla="val -10535"/>
              <a:gd name="adj2" fmla="val 49154"/>
              <a:gd name="adj3" fmla="val -91795"/>
              <a:gd name="adj4" fmla="val 82800"/>
            </a:avLst>
          </a:pr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dirty="0">
                <a:solidFill>
                  <a:srgbClr val="FF0000"/>
                </a:solidFill>
              </a:rPr>
              <a:t>ダイアログボックス</a:t>
            </a:r>
            <a:endParaRPr lang="en-US" altLang="ja-JP" sz="1400" dirty="0">
              <a:solidFill>
                <a:srgbClr val="FF0000"/>
              </a:solidFill>
            </a:endParaRPr>
          </a:p>
          <a:p>
            <a:pPr algn="ctr"/>
            <a:r>
              <a:rPr lang="ja-JP" altLang="en-US" sz="1400" dirty="0">
                <a:solidFill>
                  <a:srgbClr val="FF0000"/>
                </a:solidFill>
              </a:rPr>
              <a:t>起動ツール</a:t>
            </a:r>
            <a:endParaRPr kumimoji="1" lang="ja-JP" altLang="en-US" sz="1400" dirty="0">
              <a:solidFill>
                <a:srgbClr val="FF0000"/>
              </a:solidFill>
            </a:endParaRPr>
          </a:p>
        </p:txBody>
      </p:sp>
      <p:pic>
        <p:nvPicPr>
          <p:cNvPr id="12" name="図 11">
            <a:extLst>
              <a:ext uri="{FF2B5EF4-FFF2-40B4-BE49-F238E27FC236}">
                <a16:creationId xmlns:a16="http://schemas.microsoft.com/office/drawing/2014/main" id="{20D3C876-26AE-40DD-9766-834F2629F2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808" y="3212976"/>
            <a:ext cx="304800" cy="304800"/>
          </a:xfrm>
          <a:prstGeom prst="rect">
            <a:avLst/>
          </a:prstGeom>
        </p:spPr>
      </p:pic>
      <p:cxnSp>
        <p:nvCxnSpPr>
          <p:cNvPr id="14" name="直線矢印コネクタ 13">
            <a:extLst>
              <a:ext uri="{FF2B5EF4-FFF2-40B4-BE49-F238E27FC236}">
                <a16:creationId xmlns:a16="http://schemas.microsoft.com/office/drawing/2014/main" id="{94194797-A500-4411-A404-10412C04F465}"/>
              </a:ext>
            </a:extLst>
          </p:cNvPr>
          <p:cNvCxnSpPr>
            <a:stCxn id="10" idx="5"/>
          </p:cNvCxnSpPr>
          <p:nvPr/>
        </p:nvCxnSpPr>
        <p:spPr>
          <a:xfrm>
            <a:off x="2782163" y="3387857"/>
            <a:ext cx="421685" cy="401183"/>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44126A63-4DE6-4EC3-A123-AE8D7C9ACCAD}"/>
              </a:ext>
            </a:extLst>
          </p:cNvPr>
          <p:cNvSpPr/>
          <p:nvPr/>
        </p:nvSpPr>
        <p:spPr>
          <a:xfrm>
            <a:off x="8294180" y="3227724"/>
            <a:ext cx="181000" cy="1810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線吹き出し 2 (枠付き) 12">
            <a:extLst>
              <a:ext uri="{FF2B5EF4-FFF2-40B4-BE49-F238E27FC236}">
                <a16:creationId xmlns:a16="http://schemas.microsoft.com/office/drawing/2014/main" id="{80697F9D-E72B-4FDC-ADFB-48D7DBDBDE9E}"/>
              </a:ext>
            </a:extLst>
          </p:cNvPr>
          <p:cNvSpPr/>
          <p:nvPr/>
        </p:nvSpPr>
        <p:spPr>
          <a:xfrm>
            <a:off x="6889067" y="3701643"/>
            <a:ext cx="1584000" cy="307777"/>
          </a:xfrm>
          <a:prstGeom prst="callout1">
            <a:avLst>
              <a:gd name="adj1" fmla="val -10535"/>
              <a:gd name="adj2" fmla="val 49154"/>
              <a:gd name="adj3" fmla="val -126403"/>
              <a:gd name="adj4" fmla="val 89784"/>
            </a:avLst>
          </a:pr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dirty="0">
                <a:solidFill>
                  <a:srgbClr val="FF0000"/>
                </a:solidFill>
              </a:rPr>
              <a:t>リボンを折りたたむ</a:t>
            </a:r>
            <a:endParaRPr lang="en-US" altLang="ja-JP" sz="1400" dirty="0">
              <a:solidFill>
                <a:srgbClr val="FF0000"/>
              </a:solidFill>
            </a:endParaRPr>
          </a:p>
        </p:txBody>
      </p:sp>
      <p:sp>
        <p:nvSpPr>
          <p:cNvPr id="17" name="テキスト ボックス 16">
            <a:extLst>
              <a:ext uri="{FF2B5EF4-FFF2-40B4-BE49-F238E27FC236}">
                <a16:creationId xmlns:a16="http://schemas.microsoft.com/office/drawing/2014/main" id="{D1EE9BE2-6969-4F61-A542-28305B1309DA}"/>
              </a:ext>
            </a:extLst>
          </p:cNvPr>
          <p:cNvSpPr txBox="1"/>
          <p:nvPr/>
        </p:nvSpPr>
        <p:spPr>
          <a:xfrm>
            <a:off x="6444208" y="4077072"/>
            <a:ext cx="2242592"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en-US" altLang="ja-JP" dirty="0"/>
              <a:t>[</a:t>
            </a:r>
            <a:r>
              <a:rPr kumimoji="1" lang="ja-JP" altLang="en-US" dirty="0"/>
              <a:t>リボンを折りたたむ</a:t>
            </a:r>
            <a:r>
              <a:rPr kumimoji="1" lang="en-US" altLang="ja-JP" dirty="0"/>
              <a:t>]</a:t>
            </a:r>
            <a:r>
              <a:rPr kumimoji="1" lang="ja-JP" altLang="en-US" dirty="0"/>
              <a:t>ツールをクリックしリボンが消えたら、上部にある</a:t>
            </a:r>
            <a:r>
              <a:rPr lang="en-US" altLang="ja-JP" dirty="0"/>
              <a:t>[</a:t>
            </a:r>
            <a:r>
              <a:rPr kumimoji="1" lang="ja-JP" altLang="en-US" dirty="0"/>
              <a:t>リボンの表示オプション</a:t>
            </a:r>
            <a:r>
              <a:rPr kumimoji="1" lang="en-US" altLang="ja-JP" dirty="0"/>
              <a:t>]</a:t>
            </a:r>
            <a:r>
              <a:rPr kumimoji="1" lang="ja-JP" altLang="en-US" dirty="0"/>
              <a:t>ボタン　　  で表示可能。</a:t>
            </a:r>
          </a:p>
        </p:txBody>
      </p:sp>
      <p:pic>
        <p:nvPicPr>
          <p:cNvPr id="19" name="図 18">
            <a:extLst>
              <a:ext uri="{FF2B5EF4-FFF2-40B4-BE49-F238E27FC236}">
                <a16:creationId xmlns:a16="http://schemas.microsoft.com/office/drawing/2014/main" id="{998AF4FE-8470-4A4A-AC37-5D3CF11914F1}"/>
              </a:ext>
            </a:extLst>
          </p:cNvPr>
          <p:cNvPicPr>
            <a:picLocks noChangeAspect="1"/>
          </p:cNvPicPr>
          <p:nvPr/>
        </p:nvPicPr>
        <p:blipFill rotWithShape="1">
          <a:blip r:embed="rId6">
            <a:extLst>
              <a:ext uri="{28A0092B-C50C-407E-A947-70E740481C1C}">
                <a14:useLocalDpi xmlns:a14="http://schemas.microsoft.com/office/drawing/2010/main" val="0"/>
              </a:ext>
            </a:extLst>
          </a:blip>
          <a:srcRect l="-3853"/>
          <a:stretch/>
        </p:blipFill>
        <p:spPr>
          <a:xfrm>
            <a:off x="7292402" y="5217194"/>
            <a:ext cx="428625" cy="3000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altLang="ja-JP" sz="3600" dirty="0"/>
              <a:t>[</a:t>
            </a:r>
            <a:r>
              <a:rPr lang="ja-JP" altLang="en-US" sz="3600" dirty="0"/>
              <a:t>挿入</a:t>
            </a:r>
            <a:r>
              <a:rPr lang="en-US" altLang="ja-JP" sz="3600" dirty="0"/>
              <a:t>]</a:t>
            </a:r>
            <a:r>
              <a:rPr lang="ja-JP" altLang="en-US" sz="3600" dirty="0"/>
              <a:t>タブ</a:t>
            </a:r>
            <a:endParaRPr kumimoji="1" lang="ja-JP" altLang="en-US" sz="3600" dirty="0"/>
          </a:p>
        </p:txBody>
      </p:sp>
      <p:pic>
        <p:nvPicPr>
          <p:cNvPr id="9" name="コンテンツ プレースホル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940" y="2708920"/>
            <a:ext cx="7818120" cy="890397"/>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12</a:t>
            </a:fld>
            <a:endParaRPr kumimoji="1" lang="ja-JP" altLang="en-US"/>
          </a:p>
        </p:txBody>
      </p:sp>
      <p:sp>
        <p:nvSpPr>
          <p:cNvPr id="7" name="テキスト ボックス 6">
            <a:extLst>
              <a:ext uri="{FF2B5EF4-FFF2-40B4-BE49-F238E27FC236}">
                <a16:creationId xmlns:a16="http://schemas.microsoft.com/office/drawing/2014/main" id="{90B3F9DE-2148-4A7C-A13E-13F1F225A51C}"/>
              </a:ext>
            </a:extLst>
          </p:cNvPr>
          <p:cNvSpPr txBox="1"/>
          <p:nvPr/>
        </p:nvSpPr>
        <p:spPr>
          <a:xfrm>
            <a:off x="576000" y="1628800"/>
            <a:ext cx="79920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en-US" altLang="ja-JP" dirty="0"/>
              <a:t>[</a:t>
            </a:r>
            <a:r>
              <a:rPr kumimoji="1" lang="ja-JP" altLang="en-US" dirty="0"/>
              <a:t>テーブル</a:t>
            </a:r>
            <a:r>
              <a:rPr kumimoji="1" lang="en-US" altLang="ja-JP" dirty="0"/>
              <a:t>]</a:t>
            </a:r>
            <a:r>
              <a:rPr lang="ja-JP" altLang="en-US" dirty="0" err="1"/>
              <a:t>、</a:t>
            </a:r>
            <a:r>
              <a:rPr lang="en-US" altLang="ja-JP" dirty="0"/>
              <a:t>[</a:t>
            </a:r>
            <a:r>
              <a:rPr kumimoji="1" lang="ja-JP" altLang="en-US" dirty="0"/>
              <a:t>アドイン</a:t>
            </a:r>
            <a:r>
              <a:rPr kumimoji="1" lang="en-US" altLang="ja-JP" dirty="0"/>
              <a:t>]</a:t>
            </a:r>
            <a:r>
              <a:rPr kumimoji="1" lang="ja-JP" altLang="en-US" dirty="0" err="1"/>
              <a:t>、</a:t>
            </a:r>
            <a:r>
              <a:rPr kumimoji="1" lang="en-US" altLang="ja-JP" dirty="0"/>
              <a:t>[</a:t>
            </a:r>
            <a:r>
              <a:rPr kumimoji="1" lang="ja-JP" altLang="en-US" dirty="0"/>
              <a:t>グラフ</a:t>
            </a:r>
            <a:r>
              <a:rPr kumimoji="1" lang="en-US" altLang="ja-JP" dirty="0"/>
              <a:t>]</a:t>
            </a:r>
            <a:r>
              <a:rPr kumimoji="1" lang="ja-JP" altLang="en-US" dirty="0" err="1"/>
              <a:t>、</a:t>
            </a:r>
            <a:r>
              <a:rPr kumimoji="1" lang="en-US" altLang="ja-JP" dirty="0"/>
              <a:t>[</a:t>
            </a:r>
            <a:r>
              <a:rPr kumimoji="1" lang="ja-JP" altLang="en-US" dirty="0"/>
              <a:t>ツアー</a:t>
            </a:r>
            <a:r>
              <a:rPr kumimoji="1" lang="en-US" altLang="ja-JP" dirty="0"/>
              <a:t>]</a:t>
            </a:r>
            <a:r>
              <a:rPr kumimoji="1" lang="ja-JP" altLang="en-US" dirty="0" err="1"/>
              <a:t>、</a:t>
            </a:r>
            <a:r>
              <a:rPr kumimoji="1" lang="en-US" altLang="ja-JP" dirty="0"/>
              <a:t>[</a:t>
            </a:r>
            <a:r>
              <a:rPr kumimoji="1" lang="ja-JP" altLang="en-US" dirty="0"/>
              <a:t>フィルター</a:t>
            </a:r>
            <a:r>
              <a:rPr kumimoji="1" lang="en-US" altLang="ja-JP" dirty="0"/>
              <a:t>]</a:t>
            </a:r>
            <a:r>
              <a:rPr kumimoji="1" lang="ja-JP" altLang="en-US" dirty="0" err="1"/>
              <a:t>、</a:t>
            </a:r>
            <a:r>
              <a:rPr kumimoji="1" lang="en-US" altLang="ja-JP" dirty="0"/>
              <a:t>[</a:t>
            </a:r>
            <a:r>
              <a:rPr kumimoji="1" lang="ja-JP" altLang="en-US" dirty="0"/>
              <a:t>リンク</a:t>
            </a:r>
            <a:r>
              <a:rPr kumimoji="1" lang="en-US" altLang="ja-JP" dirty="0"/>
              <a:t>]</a:t>
            </a:r>
            <a:r>
              <a:rPr kumimoji="1" lang="ja-JP" altLang="en-US" dirty="0" err="1"/>
              <a:t>、</a:t>
            </a:r>
            <a:r>
              <a:rPr kumimoji="1" lang="en-US" altLang="ja-JP" dirty="0"/>
              <a:t>[</a:t>
            </a:r>
            <a:r>
              <a:rPr kumimoji="1" lang="ja-JP" altLang="en-US" dirty="0"/>
              <a:t>テキスト</a:t>
            </a:r>
            <a:r>
              <a:rPr kumimoji="1" lang="en-US" altLang="ja-JP" dirty="0"/>
              <a:t>]</a:t>
            </a:r>
            <a:r>
              <a:rPr kumimoji="1" lang="ja-JP" altLang="en-US" dirty="0" err="1"/>
              <a:t>、</a:t>
            </a:r>
            <a:r>
              <a:rPr kumimoji="1" lang="en-US" altLang="ja-JP" dirty="0"/>
              <a:t>[</a:t>
            </a:r>
            <a:r>
              <a:rPr kumimoji="1" lang="ja-JP" altLang="en-US" dirty="0"/>
              <a:t>記号と特殊文字</a:t>
            </a:r>
            <a:r>
              <a:rPr kumimoji="1" lang="en-US" altLang="ja-JP" dirty="0"/>
              <a:t>]</a:t>
            </a:r>
            <a:r>
              <a:rPr kumimoji="1" lang="ja-JP" altLang="en-US" dirty="0"/>
              <a:t>の各グループ</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altLang="ja-JP" sz="3600" dirty="0"/>
              <a:t>[</a:t>
            </a:r>
            <a:r>
              <a:rPr lang="ja-JP" altLang="en-US" sz="3600" dirty="0"/>
              <a:t>ページ レイアウト</a:t>
            </a:r>
            <a:r>
              <a:rPr lang="en-US" altLang="ja-JP" sz="3600" dirty="0"/>
              <a:t>]</a:t>
            </a:r>
            <a:r>
              <a:rPr lang="ja-JP" altLang="en-US" sz="3600" dirty="0"/>
              <a:t>タブ</a:t>
            </a:r>
            <a:endParaRPr kumimoji="1" lang="ja-JP" altLang="en-US" sz="3600" dirty="0"/>
          </a:p>
        </p:txBody>
      </p:sp>
      <p:pic>
        <p:nvPicPr>
          <p:cNvPr id="8" name="コンテンツ プレースホルダ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4360" y="2708920"/>
            <a:ext cx="7955280" cy="900493"/>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13</a:t>
            </a:fld>
            <a:endParaRPr kumimoji="1" lang="ja-JP" altLang="en-US"/>
          </a:p>
        </p:txBody>
      </p:sp>
      <p:sp>
        <p:nvSpPr>
          <p:cNvPr id="7" name="テキスト ボックス 6">
            <a:extLst>
              <a:ext uri="{FF2B5EF4-FFF2-40B4-BE49-F238E27FC236}">
                <a16:creationId xmlns:a16="http://schemas.microsoft.com/office/drawing/2014/main" id="{BE081C4C-C2FF-4E24-A159-FE71F3D156BB}"/>
              </a:ext>
            </a:extLst>
          </p:cNvPr>
          <p:cNvSpPr txBox="1"/>
          <p:nvPr/>
        </p:nvSpPr>
        <p:spPr>
          <a:xfrm>
            <a:off x="576000" y="1628800"/>
            <a:ext cx="7992000" cy="37080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en-US" altLang="ja-JP" dirty="0"/>
              <a:t>[</a:t>
            </a:r>
            <a:r>
              <a:rPr kumimoji="1" lang="ja-JP" altLang="en-US" dirty="0"/>
              <a:t>テーマ</a:t>
            </a:r>
            <a:r>
              <a:rPr kumimoji="1" lang="en-US" altLang="ja-JP" dirty="0"/>
              <a:t>]</a:t>
            </a:r>
            <a:r>
              <a:rPr lang="ja-JP" altLang="en-US" dirty="0" err="1"/>
              <a:t>、</a:t>
            </a:r>
            <a:r>
              <a:rPr lang="en-US" altLang="ja-JP" dirty="0"/>
              <a:t>[</a:t>
            </a:r>
            <a:r>
              <a:rPr lang="ja-JP" altLang="en-US" dirty="0"/>
              <a:t>ページ設定</a:t>
            </a:r>
            <a:r>
              <a:rPr kumimoji="1" lang="en-US" altLang="ja-JP" dirty="0"/>
              <a:t>]</a:t>
            </a:r>
            <a:r>
              <a:rPr kumimoji="1" lang="ja-JP" altLang="en-US" dirty="0" err="1"/>
              <a:t>、</a:t>
            </a:r>
            <a:r>
              <a:rPr kumimoji="1" lang="en-US" altLang="ja-JP" dirty="0"/>
              <a:t>[</a:t>
            </a:r>
            <a:r>
              <a:rPr kumimoji="1" lang="ja-JP" altLang="en-US" dirty="0"/>
              <a:t>拡大縮小印刷</a:t>
            </a:r>
            <a:r>
              <a:rPr kumimoji="1" lang="en-US" altLang="ja-JP" dirty="0"/>
              <a:t>]</a:t>
            </a:r>
            <a:r>
              <a:rPr kumimoji="1" lang="ja-JP" altLang="en-US" dirty="0" err="1"/>
              <a:t>、</a:t>
            </a:r>
            <a:r>
              <a:rPr kumimoji="1" lang="en-US" altLang="ja-JP" dirty="0"/>
              <a:t>[</a:t>
            </a:r>
            <a:r>
              <a:rPr kumimoji="1" lang="ja-JP" altLang="en-US" dirty="0"/>
              <a:t>シートのオプション</a:t>
            </a:r>
            <a:r>
              <a:rPr kumimoji="1" lang="en-US" altLang="ja-JP" dirty="0"/>
              <a:t>]</a:t>
            </a:r>
            <a:r>
              <a:rPr kumimoji="1" lang="ja-JP" altLang="en-US" dirty="0" err="1"/>
              <a:t>、</a:t>
            </a:r>
            <a:r>
              <a:rPr kumimoji="1" lang="en-US" altLang="ja-JP" dirty="0"/>
              <a:t>[</a:t>
            </a:r>
            <a:r>
              <a:rPr kumimoji="1" lang="ja-JP" altLang="en-US" dirty="0"/>
              <a:t>配置</a:t>
            </a:r>
            <a:r>
              <a:rPr kumimoji="1" lang="en-US" altLang="ja-JP" dirty="0"/>
              <a:t>]</a:t>
            </a:r>
            <a:r>
              <a:rPr kumimoji="1" lang="ja-JP" altLang="en-US" dirty="0"/>
              <a:t>の各グループ</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altLang="ja-JP" sz="3600" dirty="0"/>
              <a:t>[</a:t>
            </a:r>
            <a:r>
              <a:rPr lang="ja-JP" altLang="en-US" sz="3600" dirty="0"/>
              <a:t>数式</a:t>
            </a:r>
            <a:r>
              <a:rPr lang="en-US" altLang="ja-JP" sz="3600" dirty="0"/>
              <a:t>]</a:t>
            </a:r>
            <a:r>
              <a:rPr lang="ja-JP" altLang="en-US" sz="3600" dirty="0"/>
              <a:t>タブ</a:t>
            </a:r>
            <a:endParaRPr kumimoji="1" lang="ja-JP" altLang="en-US" sz="3600" dirty="0"/>
          </a:p>
        </p:txBody>
      </p:sp>
      <p:pic>
        <p:nvPicPr>
          <p:cNvPr id="8" name="コンテンツ プレースホルダ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4360" y="2739304"/>
            <a:ext cx="7955280" cy="839724"/>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14</a:t>
            </a:fld>
            <a:endParaRPr kumimoji="1" lang="ja-JP" altLang="en-US"/>
          </a:p>
        </p:txBody>
      </p:sp>
      <p:sp>
        <p:nvSpPr>
          <p:cNvPr id="7" name="テキスト ボックス 6">
            <a:extLst>
              <a:ext uri="{FF2B5EF4-FFF2-40B4-BE49-F238E27FC236}">
                <a16:creationId xmlns:a16="http://schemas.microsoft.com/office/drawing/2014/main" id="{BE081C4C-C2FF-4E24-A159-FE71F3D156BB}"/>
              </a:ext>
            </a:extLst>
          </p:cNvPr>
          <p:cNvSpPr txBox="1"/>
          <p:nvPr/>
        </p:nvSpPr>
        <p:spPr>
          <a:xfrm>
            <a:off x="576000" y="1628800"/>
            <a:ext cx="79920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ja-JP"/>
            </a:defPPr>
          </a:lstStyle>
          <a:p>
            <a:r>
              <a:rPr lang="en-US" altLang="ja-JP" dirty="0"/>
              <a:t>[</a:t>
            </a:r>
            <a:r>
              <a:rPr lang="ja-JP" altLang="en-US"/>
              <a:t>関数ライブラリ</a:t>
            </a:r>
            <a:r>
              <a:rPr lang="en-US" altLang="ja-JP"/>
              <a:t>]</a:t>
            </a:r>
            <a:r>
              <a:rPr lang="ja-JP" altLang="en-US"/>
              <a:t>、</a:t>
            </a:r>
            <a:r>
              <a:rPr lang="en-US" altLang="ja-JP" dirty="0"/>
              <a:t>[</a:t>
            </a:r>
            <a:r>
              <a:rPr lang="ja-JP" altLang="en-US" dirty="0"/>
              <a:t>定義</a:t>
            </a:r>
            <a:r>
              <a:rPr lang="ja-JP" altLang="en-US"/>
              <a:t>された名前</a:t>
            </a:r>
            <a:r>
              <a:rPr lang="en-US" altLang="ja-JP"/>
              <a:t>]</a:t>
            </a:r>
            <a:r>
              <a:rPr lang="ja-JP" altLang="en-US"/>
              <a:t>、</a:t>
            </a:r>
            <a:r>
              <a:rPr lang="en-US" altLang="ja-JP" dirty="0"/>
              <a:t>[</a:t>
            </a:r>
            <a:r>
              <a:rPr lang="ja-JP" altLang="en-US"/>
              <a:t>ワークシート分析</a:t>
            </a:r>
            <a:r>
              <a:rPr lang="en-US" altLang="ja-JP"/>
              <a:t>]</a:t>
            </a:r>
            <a:r>
              <a:rPr lang="ja-JP" altLang="en-US"/>
              <a:t>、</a:t>
            </a:r>
            <a:r>
              <a:rPr lang="en-US" altLang="ja-JP" dirty="0"/>
              <a:t>[</a:t>
            </a:r>
            <a:r>
              <a:rPr lang="ja-JP" altLang="en-US"/>
              <a:t>計算方法</a:t>
            </a:r>
            <a:r>
              <a:rPr lang="en-US" altLang="ja-JP" dirty="0"/>
              <a:t>]</a:t>
            </a:r>
            <a:r>
              <a:rPr lang="ja-JP" altLang="en-US" dirty="0"/>
              <a:t>の各グループ</a:t>
            </a:r>
          </a:p>
        </p:txBody>
      </p:sp>
    </p:spTree>
    <p:extLst>
      <p:ext uri="{BB962C8B-B14F-4D97-AF65-F5344CB8AC3E}">
        <p14:creationId xmlns:p14="http://schemas.microsoft.com/office/powerpoint/2010/main" val="426200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altLang="ja-JP" sz="3600" dirty="0"/>
              <a:t>[</a:t>
            </a:r>
            <a:r>
              <a:rPr lang="ja-JP" altLang="en-US" sz="3600" dirty="0"/>
              <a:t>データ</a:t>
            </a:r>
            <a:r>
              <a:rPr lang="en-US" altLang="ja-JP" sz="3600" dirty="0"/>
              <a:t>]</a:t>
            </a:r>
            <a:r>
              <a:rPr lang="ja-JP" altLang="en-US" sz="3600" dirty="0"/>
              <a:t>タブ</a:t>
            </a:r>
            <a:endParaRPr kumimoji="1" lang="ja-JP" altLang="en-US" sz="3600" dirty="0"/>
          </a:p>
        </p:txBody>
      </p:sp>
      <p:pic>
        <p:nvPicPr>
          <p:cNvPr id="8" name="コンテンツ プレースホルダ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4360" y="2739304"/>
            <a:ext cx="7955280" cy="839724"/>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15</a:t>
            </a:fld>
            <a:endParaRPr kumimoji="1" lang="ja-JP" altLang="en-US"/>
          </a:p>
        </p:txBody>
      </p:sp>
      <p:sp>
        <p:nvSpPr>
          <p:cNvPr id="7" name="テキスト ボックス 6">
            <a:extLst>
              <a:ext uri="{FF2B5EF4-FFF2-40B4-BE49-F238E27FC236}">
                <a16:creationId xmlns:a16="http://schemas.microsoft.com/office/drawing/2014/main" id="{BE081C4C-C2FF-4E24-A159-FE71F3D156BB}"/>
              </a:ext>
            </a:extLst>
          </p:cNvPr>
          <p:cNvSpPr txBox="1"/>
          <p:nvPr/>
        </p:nvSpPr>
        <p:spPr>
          <a:xfrm>
            <a:off x="576000" y="1628800"/>
            <a:ext cx="79920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en-US" altLang="ja-JP" dirty="0"/>
              <a:t>[</a:t>
            </a:r>
            <a:r>
              <a:rPr kumimoji="1" lang="ja-JP" altLang="en-US" dirty="0"/>
              <a:t>データの取得と変換</a:t>
            </a:r>
            <a:r>
              <a:rPr kumimoji="1" lang="en-US" altLang="ja-JP" dirty="0"/>
              <a:t>]</a:t>
            </a:r>
            <a:r>
              <a:rPr lang="ja-JP" altLang="en-US" dirty="0" err="1"/>
              <a:t>、</a:t>
            </a:r>
            <a:r>
              <a:rPr lang="en-US" altLang="ja-JP" dirty="0"/>
              <a:t>[</a:t>
            </a:r>
            <a:r>
              <a:rPr lang="ja-JP" altLang="en-US" dirty="0"/>
              <a:t>クエリと接続</a:t>
            </a:r>
            <a:r>
              <a:rPr kumimoji="1" lang="en-US" altLang="ja-JP" dirty="0"/>
              <a:t>]</a:t>
            </a:r>
            <a:r>
              <a:rPr kumimoji="1" lang="ja-JP" altLang="en-US" dirty="0" err="1"/>
              <a:t>、</a:t>
            </a:r>
            <a:r>
              <a:rPr kumimoji="1" lang="en-US" altLang="ja-JP" dirty="0"/>
              <a:t>[</a:t>
            </a:r>
            <a:r>
              <a:rPr kumimoji="1" lang="ja-JP" altLang="en-US" dirty="0"/>
              <a:t>並び替えとフィルター</a:t>
            </a:r>
            <a:r>
              <a:rPr kumimoji="1" lang="en-US" altLang="ja-JP" dirty="0"/>
              <a:t>]</a:t>
            </a:r>
            <a:r>
              <a:rPr kumimoji="1" lang="ja-JP" altLang="en-US" dirty="0" err="1"/>
              <a:t>、</a:t>
            </a:r>
            <a:r>
              <a:rPr kumimoji="1" lang="en-US" altLang="ja-JP" dirty="0"/>
              <a:t>[</a:t>
            </a:r>
            <a:r>
              <a:rPr kumimoji="1" lang="ja-JP" altLang="en-US" dirty="0"/>
              <a:t>データツール</a:t>
            </a:r>
            <a:r>
              <a:rPr kumimoji="1" lang="en-US" altLang="ja-JP" dirty="0"/>
              <a:t>]</a:t>
            </a:r>
            <a:r>
              <a:rPr kumimoji="1" lang="ja-JP" altLang="en-US" dirty="0" err="1"/>
              <a:t>、</a:t>
            </a:r>
            <a:r>
              <a:rPr kumimoji="1" lang="en-US" altLang="ja-JP" dirty="0"/>
              <a:t>[</a:t>
            </a:r>
            <a:r>
              <a:rPr kumimoji="1" lang="ja-JP" altLang="en-US" dirty="0"/>
              <a:t>予測</a:t>
            </a:r>
            <a:r>
              <a:rPr kumimoji="1" lang="en-US" altLang="ja-JP" dirty="0"/>
              <a:t>]</a:t>
            </a:r>
            <a:r>
              <a:rPr kumimoji="1" lang="ja-JP" altLang="en-US" dirty="0" err="1"/>
              <a:t>、</a:t>
            </a:r>
            <a:r>
              <a:rPr kumimoji="1" lang="en-US" altLang="ja-JP" dirty="0"/>
              <a:t>[</a:t>
            </a:r>
            <a:r>
              <a:rPr kumimoji="1" lang="ja-JP" altLang="en-US" dirty="0"/>
              <a:t>分析</a:t>
            </a:r>
            <a:r>
              <a:rPr kumimoji="1" lang="en-US" altLang="ja-JP" dirty="0"/>
              <a:t>]</a:t>
            </a:r>
            <a:r>
              <a:rPr kumimoji="1" lang="ja-JP" altLang="en-US" dirty="0" err="1"/>
              <a:t>、</a:t>
            </a:r>
            <a:r>
              <a:rPr kumimoji="1" lang="en-US" altLang="ja-JP" dirty="0"/>
              <a:t>[</a:t>
            </a:r>
            <a:r>
              <a:rPr kumimoji="1" lang="ja-JP" altLang="en-US" dirty="0"/>
              <a:t>フォーム</a:t>
            </a:r>
            <a:r>
              <a:rPr kumimoji="1" lang="en-US" altLang="ja-JP" dirty="0"/>
              <a:t>]</a:t>
            </a:r>
            <a:r>
              <a:rPr kumimoji="1" lang="ja-JP" altLang="en-US" dirty="0"/>
              <a:t>の各グループ</a:t>
            </a:r>
          </a:p>
        </p:txBody>
      </p:sp>
    </p:spTree>
    <p:extLst>
      <p:ext uri="{BB962C8B-B14F-4D97-AF65-F5344CB8AC3E}">
        <p14:creationId xmlns:p14="http://schemas.microsoft.com/office/powerpoint/2010/main" val="168669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altLang="ja-JP" sz="3600" dirty="0"/>
              <a:t>[</a:t>
            </a:r>
            <a:r>
              <a:rPr lang="ja-JP" altLang="en-US" sz="3600" dirty="0"/>
              <a:t>校閲</a:t>
            </a:r>
            <a:r>
              <a:rPr lang="en-US" altLang="ja-JP" sz="3600" dirty="0"/>
              <a:t>]</a:t>
            </a:r>
            <a:r>
              <a:rPr lang="ja-JP" altLang="en-US" sz="3600" dirty="0"/>
              <a:t>タブ</a:t>
            </a:r>
            <a:endParaRPr kumimoji="1" lang="ja-JP" altLang="en-US" sz="3600" dirty="0"/>
          </a:p>
        </p:txBody>
      </p:sp>
      <p:pic>
        <p:nvPicPr>
          <p:cNvPr id="8" name="コンテンツ プレースホルダ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4360" y="2739304"/>
            <a:ext cx="7955280" cy="839724"/>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16</a:t>
            </a:fld>
            <a:endParaRPr kumimoji="1" lang="ja-JP" altLang="en-US"/>
          </a:p>
        </p:txBody>
      </p:sp>
      <p:sp>
        <p:nvSpPr>
          <p:cNvPr id="7" name="テキスト ボックス 6">
            <a:extLst>
              <a:ext uri="{FF2B5EF4-FFF2-40B4-BE49-F238E27FC236}">
                <a16:creationId xmlns:a16="http://schemas.microsoft.com/office/drawing/2014/main" id="{BE081C4C-C2FF-4E24-A159-FE71F3D156BB}"/>
              </a:ext>
            </a:extLst>
          </p:cNvPr>
          <p:cNvSpPr txBox="1"/>
          <p:nvPr/>
        </p:nvSpPr>
        <p:spPr>
          <a:xfrm>
            <a:off x="576000" y="162880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en-US" altLang="ja-JP" dirty="0"/>
              <a:t>[</a:t>
            </a:r>
            <a:r>
              <a:rPr kumimoji="1" lang="ja-JP" altLang="en-US" dirty="0"/>
              <a:t>文書校正</a:t>
            </a:r>
            <a:r>
              <a:rPr kumimoji="1" lang="en-US" altLang="ja-JP" dirty="0"/>
              <a:t>]</a:t>
            </a:r>
            <a:r>
              <a:rPr lang="ja-JP" altLang="en-US" dirty="0" err="1"/>
              <a:t>、</a:t>
            </a:r>
            <a:r>
              <a:rPr lang="en-US" altLang="ja-JP" dirty="0"/>
              <a:t>[</a:t>
            </a:r>
            <a:r>
              <a:rPr lang="ja-JP" altLang="en-US" dirty="0"/>
              <a:t>アクセシビリティ</a:t>
            </a:r>
            <a:r>
              <a:rPr kumimoji="1" lang="en-US" altLang="ja-JP" dirty="0"/>
              <a:t>]</a:t>
            </a:r>
            <a:r>
              <a:rPr kumimoji="1" lang="ja-JP" altLang="en-US" dirty="0" err="1"/>
              <a:t>、</a:t>
            </a:r>
            <a:r>
              <a:rPr kumimoji="1" lang="en-US" altLang="ja-JP" dirty="0"/>
              <a:t>[</a:t>
            </a:r>
            <a:r>
              <a:rPr kumimoji="1" lang="ja-JP" altLang="en-US" dirty="0"/>
              <a:t>コメント</a:t>
            </a:r>
            <a:r>
              <a:rPr kumimoji="1" lang="en-US" altLang="ja-JP" dirty="0"/>
              <a:t>]</a:t>
            </a:r>
            <a:r>
              <a:rPr kumimoji="1" lang="ja-JP" altLang="en-US" dirty="0" err="1"/>
              <a:t>、</a:t>
            </a:r>
            <a:r>
              <a:rPr kumimoji="1" lang="en-US" altLang="ja-JP" dirty="0"/>
              <a:t>[</a:t>
            </a:r>
            <a:r>
              <a:rPr kumimoji="1" lang="ja-JP" altLang="en-US" dirty="0"/>
              <a:t>変更</a:t>
            </a:r>
            <a:r>
              <a:rPr kumimoji="1" lang="en-US" altLang="ja-JP" dirty="0"/>
              <a:t>]</a:t>
            </a:r>
            <a:r>
              <a:rPr kumimoji="1" lang="ja-JP" altLang="en-US" dirty="0"/>
              <a:t> の各グループ</a:t>
            </a:r>
          </a:p>
        </p:txBody>
      </p:sp>
    </p:spTree>
    <p:extLst>
      <p:ext uri="{BB962C8B-B14F-4D97-AF65-F5344CB8AC3E}">
        <p14:creationId xmlns:p14="http://schemas.microsoft.com/office/powerpoint/2010/main" val="122089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altLang="ja-JP" sz="3600" dirty="0"/>
              <a:t>[</a:t>
            </a:r>
            <a:r>
              <a:rPr lang="ja-JP" altLang="en-US" sz="3600" dirty="0"/>
              <a:t>表示</a:t>
            </a:r>
            <a:r>
              <a:rPr lang="en-US" altLang="ja-JP" sz="3600" dirty="0"/>
              <a:t>]</a:t>
            </a:r>
            <a:r>
              <a:rPr lang="ja-JP" altLang="en-US" sz="3600" dirty="0"/>
              <a:t>タブ</a:t>
            </a:r>
            <a:endParaRPr kumimoji="1" lang="ja-JP" altLang="en-US" sz="3600" dirty="0"/>
          </a:p>
        </p:txBody>
      </p:sp>
      <p:pic>
        <p:nvPicPr>
          <p:cNvPr id="8" name="コンテンツ プレースホルダ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4360" y="2739304"/>
            <a:ext cx="7955280" cy="839724"/>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17</a:t>
            </a:fld>
            <a:endParaRPr kumimoji="1" lang="ja-JP" altLang="en-US"/>
          </a:p>
        </p:txBody>
      </p:sp>
      <p:sp>
        <p:nvSpPr>
          <p:cNvPr id="7" name="テキスト ボックス 6">
            <a:extLst>
              <a:ext uri="{FF2B5EF4-FFF2-40B4-BE49-F238E27FC236}">
                <a16:creationId xmlns:a16="http://schemas.microsoft.com/office/drawing/2014/main" id="{BE081C4C-C2FF-4E24-A159-FE71F3D156BB}"/>
              </a:ext>
            </a:extLst>
          </p:cNvPr>
          <p:cNvSpPr txBox="1"/>
          <p:nvPr/>
        </p:nvSpPr>
        <p:spPr>
          <a:xfrm>
            <a:off x="576000" y="162880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en-US" altLang="ja-JP" dirty="0"/>
              <a:t>[</a:t>
            </a:r>
            <a:r>
              <a:rPr kumimoji="1" lang="ja-JP" altLang="en-US" dirty="0"/>
              <a:t>ブックの表示</a:t>
            </a:r>
            <a:r>
              <a:rPr kumimoji="1" lang="en-US" altLang="ja-JP" dirty="0"/>
              <a:t>]</a:t>
            </a:r>
            <a:r>
              <a:rPr lang="ja-JP" altLang="en-US" dirty="0" err="1"/>
              <a:t>、</a:t>
            </a:r>
            <a:r>
              <a:rPr lang="en-US" altLang="ja-JP" dirty="0"/>
              <a:t>[</a:t>
            </a:r>
            <a:r>
              <a:rPr lang="ja-JP" altLang="en-US" dirty="0"/>
              <a:t>表示</a:t>
            </a:r>
            <a:r>
              <a:rPr kumimoji="1" lang="en-US" altLang="ja-JP" dirty="0"/>
              <a:t>]</a:t>
            </a:r>
            <a:r>
              <a:rPr kumimoji="1" lang="ja-JP" altLang="en-US" dirty="0" err="1"/>
              <a:t>、</a:t>
            </a:r>
            <a:r>
              <a:rPr kumimoji="1" lang="en-US" altLang="ja-JP" dirty="0"/>
              <a:t>[</a:t>
            </a:r>
            <a:r>
              <a:rPr kumimoji="1" lang="ja-JP" altLang="en-US" dirty="0"/>
              <a:t>ズーム</a:t>
            </a:r>
            <a:r>
              <a:rPr kumimoji="1" lang="en-US" altLang="ja-JP" dirty="0"/>
              <a:t>]</a:t>
            </a:r>
            <a:r>
              <a:rPr kumimoji="1" lang="ja-JP" altLang="en-US" dirty="0" err="1"/>
              <a:t>、</a:t>
            </a:r>
            <a:r>
              <a:rPr kumimoji="1" lang="en-US" altLang="ja-JP" dirty="0"/>
              <a:t>[</a:t>
            </a:r>
            <a:r>
              <a:rPr kumimoji="1" lang="ja-JP" altLang="en-US" dirty="0"/>
              <a:t>ウィンドウ</a:t>
            </a:r>
            <a:r>
              <a:rPr kumimoji="1" lang="en-US" altLang="ja-JP" dirty="0"/>
              <a:t>]</a:t>
            </a:r>
            <a:r>
              <a:rPr kumimoji="1" lang="ja-JP" altLang="en-US" dirty="0" err="1"/>
              <a:t>、</a:t>
            </a:r>
            <a:r>
              <a:rPr kumimoji="1" lang="en-US" altLang="ja-JP" dirty="0"/>
              <a:t>[</a:t>
            </a:r>
            <a:r>
              <a:rPr kumimoji="1" lang="ja-JP" altLang="en-US" dirty="0"/>
              <a:t>マクロ</a:t>
            </a:r>
            <a:r>
              <a:rPr kumimoji="1" lang="en-US" altLang="ja-JP" dirty="0"/>
              <a:t>]</a:t>
            </a:r>
            <a:r>
              <a:rPr kumimoji="1" lang="ja-JP" altLang="en-US" dirty="0"/>
              <a:t> の各グループ</a:t>
            </a:r>
          </a:p>
        </p:txBody>
      </p:sp>
    </p:spTree>
    <p:extLst>
      <p:ext uri="{BB962C8B-B14F-4D97-AF65-F5344CB8AC3E}">
        <p14:creationId xmlns:p14="http://schemas.microsoft.com/office/powerpoint/2010/main" val="452254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ja-JP" altLang="en-US" sz="3600" dirty="0"/>
              <a:t>　実行したい作業を入力してください</a:t>
            </a:r>
            <a:endParaRPr kumimoji="1" lang="ja-JP" altLang="en-US" sz="3600" dirty="0"/>
          </a:p>
        </p:txBody>
      </p:sp>
      <p:pic>
        <p:nvPicPr>
          <p:cNvPr id="8" name="コンテンツ プレースホルダ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2525280"/>
            <a:ext cx="3271838" cy="542925"/>
          </a:xfrm>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18</a:t>
            </a:fld>
            <a:endParaRPr kumimoji="1" lang="ja-JP" altLang="en-US"/>
          </a:p>
        </p:txBody>
      </p:sp>
      <p:sp>
        <p:nvSpPr>
          <p:cNvPr id="7" name="テキスト ボックス 6">
            <a:extLst>
              <a:ext uri="{FF2B5EF4-FFF2-40B4-BE49-F238E27FC236}">
                <a16:creationId xmlns:a16="http://schemas.microsoft.com/office/drawing/2014/main" id="{BE081C4C-C2FF-4E24-A159-FE71F3D156BB}"/>
              </a:ext>
            </a:extLst>
          </p:cNvPr>
          <p:cNvSpPr txBox="1"/>
          <p:nvPr/>
        </p:nvSpPr>
        <p:spPr>
          <a:xfrm>
            <a:off x="576000" y="162880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a:t>操作が分からない時に使用します。ヘルプ機能で</a:t>
            </a:r>
            <a:r>
              <a:rPr lang="ja-JP" altLang="en-US" dirty="0"/>
              <a:t>す。</a:t>
            </a:r>
            <a:endParaRPr kumimoji="1" lang="ja-JP" altLang="en-US" dirty="0"/>
          </a:p>
        </p:txBody>
      </p:sp>
      <p:pic>
        <p:nvPicPr>
          <p:cNvPr id="9" name="グラフィックス 8" descr="電球">
            <a:extLst>
              <a:ext uri="{FF2B5EF4-FFF2-40B4-BE49-F238E27FC236}">
                <a16:creationId xmlns:a16="http://schemas.microsoft.com/office/drawing/2014/main" id="{687AAA69-FAF7-4D40-AAEC-6BC4F4CE3B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552" y="548680"/>
            <a:ext cx="640080" cy="640080"/>
          </a:xfrm>
          <a:prstGeom prst="rect">
            <a:avLst/>
          </a:prstGeom>
        </p:spPr>
      </p:pic>
      <p:pic>
        <p:nvPicPr>
          <p:cNvPr id="11" name="図 10">
            <a:extLst>
              <a:ext uri="{FF2B5EF4-FFF2-40B4-BE49-F238E27FC236}">
                <a16:creationId xmlns:a16="http://schemas.microsoft.com/office/drawing/2014/main" id="{46792DEB-5BE9-4A04-908A-8BC6A3ACB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040" y="3332061"/>
            <a:ext cx="2314898" cy="962159"/>
          </a:xfrm>
          <a:prstGeom prst="rect">
            <a:avLst/>
          </a:prstGeom>
        </p:spPr>
      </p:pic>
      <p:sp>
        <p:nvSpPr>
          <p:cNvPr id="12" name="テキスト ボックス 11">
            <a:extLst>
              <a:ext uri="{FF2B5EF4-FFF2-40B4-BE49-F238E27FC236}">
                <a16:creationId xmlns:a16="http://schemas.microsoft.com/office/drawing/2014/main" id="{3BBA0728-0789-4727-94A2-CF59114F1464}"/>
              </a:ext>
            </a:extLst>
          </p:cNvPr>
          <p:cNvSpPr txBox="1"/>
          <p:nvPr/>
        </p:nvSpPr>
        <p:spPr>
          <a:xfrm>
            <a:off x="755576" y="3212976"/>
            <a:ext cx="3271838"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t>上記枠内にマウスポインターを乗せると、</a:t>
            </a:r>
            <a:r>
              <a:rPr kumimoji="1" lang="en-US" altLang="ja-JP" dirty="0"/>
              <a:t>[</a:t>
            </a:r>
            <a:r>
              <a:rPr kumimoji="1" lang="ja-JP" altLang="en-US" dirty="0"/>
              <a:t>操作アシスト</a:t>
            </a:r>
            <a:r>
              <a:rPr kumimoji="1" lang="en-US" altLang="ja-JP" dirty="0"/>
              <a:t>]</a:t>
            </a:r>
            <a:r>
              <a:rPr kumimoji="1" lang="ja-JP" altLang="en-US" dirty="0"/>
              <a:t>の</a:t>
            </a:r>
            <a:r>
              <a:rPr kumimoji="1" lang="en-US" altLang="ja-JP" dirty="0"/>
              <a:t>[</a:t>
            </a:r>
            <a:r>
              <a:rPr kumimoji="1" lang="ja-JP" altLang="en-US" dirty="0"/>
              <a:t>拡張ツールヒント</a:t>
            </a:r>
            <a:r>
              <a:rPr kumimoji="1" lang="en-US" altLang="ja-JP" dirty="0"/>
              <a:t>]</a:t>
            </a:r>
            <a:r>
              <a:rPr kumimoji="1" lang="ja-JP" altLang="en-US" dirty="0"/>
              <a:t>が表示されます。</a:t>
            </a:r>
          </a:p>
        </p:txBody>
      </p:sp>
      <p:cxnSp>
        <p:nvCxnSpPr>
          <p:cNvPr id="10" name="直線矢印コネクタ 9">
            <a:extLst>
              <a:ext uri="{FF2B5EF4-FFF2-40B4-BE49-F238E27FC236}">
                <a16:creationId xmlns:a16="http://schemas.microsoft.com/office/drawing/2014/main" id="{FC6245CD-42BB-4E64-B4AD-508054D29E8F}"/>
              </a:ext>
            </a:extLst>
          </p:cNvPr>
          <p:cNvCxnSpPr>
            <a:stCxn id="12" idx="3"/>
            <a:endCxn id="11" idx="1"/>
          </p:cNvCxnSpPr>
          <p:nvPr/>
        </p:nvCxnSpPr>
        <p:spPr>
          <a:xfrm>
            <a:off x="4027414" y="3813141"/>
            <a:ext cx="904626" cy="0"/>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63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a:t>
            </a:r>
            <a:r>
              <a:rPr kumimoji="1" lang="ja-JP" altLang="en-US" sz="3600" dirty="0"/>
              <a:t>基本設定</a:t>
            </a:r>
            <a:r>
              <a:rPr kumimoji="1" lang="en-US" altLang="ja-JP" sz="3600" dirty="0"/>
              <a:t>1</a:t>
            </a:r>
            <a:endParaRPr kumimoji="1" lang="ja-JP" altLang="en-US" sz="3600" dirty="0"/>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2297344"/>
            <a:ext cx="5029804" cy="3782001"/>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19</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en-US" altLang="ja-JP" dirty="0"/>
              <a:t>[</a:t>
            </a:r>
            <a:r>
              <a:rPr kumimoji="1" lang="ja-JP" altLang="en-US" dirty="0"/>
              <a:t>新しいブックの作成時</a:t>
            </a:r>
            <a:r>
              <a:rPr kumimoji="1" lang="en-US" altLang="ja-JP" dirty="0"/>
              <a:t>]</a:t>
            </a:r>
            <a:r>
              <a:rPr kumimoji="1" lang="ja-JP" altLang="en-US" dirty="0"/>
              <a:t>で好みのフォントやフォントサイズに設定できます</a:t>
            </a:r>
          </a:p>
        </p:txBody>
      </p:sp>
      <p:sp>
        <p:nvSpPr>
          <p:cNvPr id="3" name="テキスト ボックス 2">
            <a:extLst>
              <a:ext uri="{FF2B5EF4-FFF2-40B4-BE49-F238E27FC236}">
                <a16:creationId xmlns:a16="http://schemas.microsoft.com/office/drawing/2014/main" id="{383262EC-FBA5-4FEC-BE7A-98E88873C530}"/>
              </a:ext>
            </a:extLst>
          </p:cNvPr>
          <p:cNvSpPr txBox="1"/>
          <p:nvPr/>
        </p:nvSpPr>
        <p:spPr>
          <a:xfrm>
            <a:off x="5724128" y="2293866"/>
            <a:ext cx="2880320"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en-US" altLang="ja-JP" dirty="0"/>
              <a:t>Excel</a:t>
            </a:r>
            <a:r>
              <a:rPr kumimoji="1" lang="ja-JP" altLang="en-US" dirty="0"/>
              <a:t>起動時使用されるフォント、フォントサイズ、ブックのシート数などを管理しています。</a:t>
            </a:r>
            <a:endParaRPr kumimoji="1" lang="en-US" altLang="ja-JP" dirty="0"/>
          </a:p>
          <a:p>
            <a:r>
              <a:rPr lang="ja-JP" altLang="en-US" dirty="0"/>
              <a:t>よく使用するフォントやフォントサイズに設定変更できます。変更時は</a:t>
            </a:r>
            <a:r>
              <a:rPr lang="en-US" altLang="ja-JP" dirty="0"/>
              <a:t>Excel</a:t>
            </a:r>
            <a:r>
              <a:rPr lang="ja-JP" altLang="en-US" dirty="0"/>
              <a:t>の再起動が必要です。セル単位の変更ではありません。</a:t>
            </a:r>
            <a:endParaRPr kumimoji="1" lang="ja-JP" altLang="en-US" dirty="0"/>
          </a:p>
        </p:txBody>
      </p:sp>
      <p:sp>
        <p:nvSpPr>
          <p:cNvPr id="7" name="正方形/長方形 6">
            <a:extLst>
              <a:ext uri="{FF2B5EF4-FFF2-40B4-BE49-F238E27FC236}">
                <a16:creationId xmlns:a16="http://schemas.microsoft.com/office/drawing/2014/main" id="{77BF0326-837B-4692-A885-73F42E7A1626}"/>
              </a:ext>
            </a:extLst>
          </p:cNvPr>
          <p:cNvSpPr/>
          <p:nvPr/>
        </p:nvSpPr>
        <p:spPr>
          <a:xfrm>
            <a:off x="1403648" y="3356992"/>
            <a:ext cx="4104000" cy="684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4DC33DF6-0DFD-4A01-9547-40BE6F966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9" y="5301208"/>
            <a:ext cx="2962672" cy="7543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dirty="0"/>
              <a:t>Excel</a:t>
            </a:r>
            <a:r>
              <a:rPr kumimoji="1" lang="ja-JP" altLang="en-US" dirty="0"/>
              <a:t>の起動</a:t>
            </a:r>
          </a:p>
        </p:txBody>
      </p:sp>
      <p:sp>
        <p:nvSpPr>
          <p:cNvPr id="3" name="コンテンツ プレースホルダ 2"/>
          <p:cNvSpPr>
            <a:spLocks noGrp="1"/>
          </p:cNvSpPr>
          <p:nvPr>
            <p:ph sz="half" idx="1"/>
          </p:nvPr>
        </p:nvSpPr>
        <p:spPr/>
        <p:txBody>
          <a:bodyPr>
            <a:normAutofit/>
          </a:bodyPr>
          <a:lstStyle/>
          <a:p>
            <a:r>
              <a:rPr kumimoji="1" lang="en-US" altLang="ja-JP" dirty="0"/>
              <a:t>[</a:t>
            </a:r>
            <a:r>
              <a:rPr kumimoji="1" lang="ja-JP" altLang="en-US" dirty="0"/>
              <a:t>スタート</a:t>
            </a:r>
            <a:r>
              <a:rPr kumimoji="1" lang="en-US" altLang="ja-JP" dirty="0"/>
              <a:t>]</a:t>
            </a:r>
            <a:r>
              <a:rPr kumimoji="1" lang="ja-JP" altLang="en-US" dirty="0"/>
              <a:t>　　 から</a:t>
            </a:r>
            <a:r>
              <a:rPr kumimoji="1" lang="en-US" altLang="ja-JP" dirty="0"/>
              <a:t>[E</a:t>
            </a:r>
            <a:r>
              <a:rPr lang="en-US" altLang="ja-JP" dirty="0"/>
              <a:t>]</a:t>
            </a:r>
            <a:r>
              <a:rPr lang="ja-JP" altLang="en-US" dirty="0"/>
              <a:t>の</a:t>
            </a:r>
            <a:r>
              <a:rPr kumimoji="1" lang="en-US" altLang="ja-JP" dirty="0"/>
              <a:t>[Excel 2016</a:t>
            </a:r>
            <a:r>
              <a:rPr lang="en-US" altLang="ja-JP" dirty="0"/>
              <a:t>] </a:t>
            </a:r>
            <a:r>
              <a:rPr lang="ja-JP" altLang="en-US" dirty="0"/>
              <a:t>か</a:t>
            </a:r>
            <a:r>
              <a:rPr lang="en-US" altLang="ja-JP" dirty="0"/>
              <a:t>[Excel]</a:t>
            </a:r>
            <a:r>
              <a:rPr kumimoji="1" lang="ja-JP" altLang="en-US" dirty="0"/>
              <a:t>をクリック</a:t>
            </a:r>
            <a:endParaRPr kumimoji="1" lang="en-US" altLang="ja-JP" dirty="0"/>
          </a:p>
          <a:p>
            <a:r>
              <a:rPr kumimoji="1" lang="en-US" altLang="ja-JP" dirty="0"/>
              <a:t>[</a:t>
            </a:r>
            <a:r>
              <a:rPr kumimoji="1" lang="ja-JP" altLang="en-US" dirty="0"/>
              <a:t>タスクバー</a:t>
            </a:r>
            <a:r>
              <a:rPr kumimoji="1" lang="en-US" altLang="ja-JP" dirty="0"/>
              <a:t>]</a:t>
            </a:r>
            <a:r>
              <a:rPr kumimoji="1" lang="ja-JP" altLang="en-US" dirty="0"/>
              <a:t>の</a:t>
            </a:r>
            <a:r>
              <a:rPr lang="en-US" altLang="ja-JP" dirty="0"/>
              <a:t>[Excel]</a:t>
            </a:r>
            <a:r>
              <a:rPr lang="ja-JP" altLang="en-US" dirty="0"/>
              <a:t>アイコンをクリック</a:t>
            </a:r>
            <a:endParaRPr lang="en-US" altLang="ja-JP" dirty="0"/>
          </a:p>
          <a:p>
            <a:r>
              <a:rPr kumimoji="1" lang="en-US" altLang="ja-JP" dirty="0"/>
              <a:t>Excel</a:t>
            </a:r>
            <a:r>
              <a:rPr kumimoji="1" lang="ja-JP" altLang="en-US" dirty="0"/>
              <a:t>で作成したファイルをクリック</a:t>
            </a:r>
          </a:p>
        </p:txBody>
      </p:sp>
      <p:pic>
        <p:nvPicPr>
          <p:cNvPr id="10" name="コンテンツ プレースホルダー 9">
            <a:extLst>
              <a:ext uri="{FF2B5EF4-FFF2-40B4-BE49-F238E27FC236}">
                <a16:creationId xmlns:a16="http://schemas.microsoft.com/office/drawing/2014/main" id="{F7AD7387-7130-4C2E-B037-CC7E65BDE8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3662" y="1599540"/>
            <a:ext cx="2352674" cy="1943100"/>
          </a:xfrm>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a:t>
            </a:fld>
            <a:endParaRPr kumimoji="1" lang="ja-JP" altLang="en-US"/>
          </a:p>
        </p:txBody>
      </p:sp>
      <p:sp>
        <p:nvSpPr>
          <p:cNvPr id="7" name="テキスト ボックス 6"/>
          <p:cNvSpPr txBox="1"/>
          <p:nvPr/>
        </p:nvSpPr>
        <p:spPr>
          <a:xfrm>
            <a:off x="486000" y="6011996"/>
            <a:ext cx="8172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buClr>
                <a:schemeClr val="accent1"/>
              </a:buClr>
              <a:buFont typeface="Wingdings" pitchFamily="2" charset="2"/>
              <a:buChar char="l"/>
            </a:pPr>
            <a:r>
              <a:rPr lang="ja-JP" altLang="en-US" dirty="0"/>
              <a:t>練習　</a:t>
            </a:r>
            <a:r>
              <a:rPr lang="en-US" altLang="ja-JP" dirty="0"/>
              <a:t>Excel 2016</a:t>
            </a:r>
            <a:r>
              <a:rPr lang="ja-JP" altLang="en-US" dirty="0"/>
              <a:t>を起動させてください。</a:t>
            </a:r>
            <a:endParaRPr kumimoji="1" lang="ja-JP" altLang="en-US" dirty="0"/>
          </a:p>
        </p:txBody>
      </p:sp>
      <p:pic>
        <p:nvPicPr>
          <p:cNvPr id="12" name="図 11">
            <a:extLst>
              <a:ext uri="{FF2B5EF4-FFF2-40B4-BE49-F238E27FC236}">
                <a16:creationId xmlns:a16="http://schemas.microsoft.com/office/drawing/2014/main" id="{357A3379-73BB-452F-B597-954B618ED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662" y="4056113"/>
            <a:ext cx="2324100" cy="380999"/>
          </a:xfrm>
          <a:prstGeom prst="rect">
            <a:avLst/>
          </a:prstGeom>
        </p:spPr>
      </p:pic>
      <p:sp>
        <p:nvSpPr>
          <p:cNvPr id="13" name="フローチャート: 処理 12">
            <a:extLst>
              <a:ext uri="{FF2B5EF4-FFF2-40B4-BE49-F238E27FC236}">
                <a16:creationId xmlns:a16="http://schemas.microsoft.com/office/drawing/2014/main" id="{41592E4A-7D81-49B7-BB1E-065868DC2FCF}"/>
              </a:ext>
            </a:extLst>
          </p:cNvPr>
          <p:cNvSpPr/>
          <p:nvPr/>
        </p:nvSpPr>
        <p:spPr>
          <a:xfrm>
            <a:off x="5717304" y="4781466"/>
            <a:ext cx="1404000" cy="277200"/>
          </a:xfrm>
          <a:prstGeom prst="flowChartProcess">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solidFill>
                  <a:srgbClr val="FF0000"/>
                </a:solidFill>
              </a:rPr>
              <a:t>[</a:t>
            </a:r>
            <a:r>
              <a:rPr kumimoji="1" lang="ja-JP" altLang="en-US" sz="1400" dirty="0">
                <a:solidFill>
                  <a:srgbClr val="FF0000"/>
                </a:solidFill>
              </a:rPr>
              <a:t>スタート</a:t>
            </a:r>
            <a:r>
              <a:rPr kumimoji="1" lang="en-US" altLang="ja-JP" sz="1400" dirty="0">
                <a:solidFill>
                  <a:srgbClr val="FF0000"/>
                </a:solidFill>
              </a:rPr>
              <a:t>]</a:t>
            </a:r>
            <a:r>
              <a:rPr kumimoji="1" lang="ja-JP" altLang="en-US" sz="1400" dirty="0">
                <a:solidFill>
                  <a:srgbClr val="FF0000"/>
                </a:solidFill>
              </a:rPr>
              <a:t>ボタン</a:t>
            </a:r>
          </a:p>
        </p:txBody>
      </p:sp>
      <p:sp>
        <p:nvSpPr>
          <p:cNvPr id="14" name="テキスト ボックス 13">
            <a:extLst>
              <a:ext uri="{FF2B5EF4-FFF2-40B4-BE49-F238E27FC236}">
                <a16:creationId xmlns:a16="http://schemas.microsoft.com/office/drawing/2014/main" id="{CE4AB206-197A-4289-B63E-92EB5AC14B62}"/>
              </a:ext>
            </a:extLst>
          </p:cNvPr>
          <p:cNvSpPr txBox="1"/>
          <p:nvPr/>
        </p:nvSpPr>
        <p:spPr>
          <a:xfrm>
            <a:off x="7704456" y="4108112"/>
            <a:ext cx="972000" cy="307777"/>
          </a:xfrm>
          <a:prstGeom prst="flowChartProcess">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400" dirty="0">
                <a:solidFill>
                  <a:srgbClr val="FF0000"/>
                </a:solidFill>
              </a:rPr>
              <a:t>タスクバー</a:t>
            </a:r>
          </a:p>
        </p:txBody>
      </p:sp>
      <p:cxnSp>
        <p:nvCxnSpPr>
          <p:cNvPr id="16" name="コネクタ: カギ線 15">
            <a:extLst>
              <a:ext uri="{FF2B5EF4-FFF2-40B4-BE49-F238E27FC236}">
                <a16:creationId xmlns:a16="http://schemas.microsoft.com/office/drawing/2014/main" id="{BE2CE2A0-9BC3-4D53-94A2-C83580B64FD6}"/>
              </a:ext>
            </a:extLst>
          </p:cNvPr>
          <p:cNvCxnSpPr>
            <a:cxnSpLocks/>
            <a:stCxn id="13" idx="1"/>
          </p:cNvCxnSpPr>
          <p:nvPr/>
        </p:nvCxnSpPr>
        <p:spPr>
          <a:xfrm rot="10800000">
            <a:off x="5465304" y="4394668"/>
            <a:ext cx="252000" cy="525399"/>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7E16E90-AC05-40DA-9EED-02A36D9A6E99}"/>
              </a:ext>
            </a:extLst>
          </p:cNvPr>
          <p:cNvCxnSpPr>
            <a:stCxn id="14" idx="1"/>
            <a:endCxn id="12" idx="3"/>
          </p:cNvCxnSpPr>
          <p:nvPr/>
        </p:nvCxnSpPr>
        <p:spPr>
          <a:xfrm flipH="1" flipV="1">
            <a:off x="7567762" y="4246613"/>
            <a:ext cx="2520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6320956F-91A7-477B-B52B-C577CA1E9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325" y="1706141"/>
            <a:ext cx="457200"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a:t>
            </a:r>
            <a:r>
              <a:rPr kumimoji="1" lang="ja-JP" altLang="en-US" sz="3600" dirty="0"/>
              <a:t>基本設定</a:t>
            </a:r>
            <a:r>
              <a:rPr kumimoji="1" lang="en-US" altLang="ja-JP" sz="3600" dirty="0"/>
              <a:t>2</a:t>
            </a:r>
            <a:endParaRPr kumimoji="1" lang="ja-JP" altLang="en-US" sz="3600" dirty="0"/>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2293866"/>
            <a:ext cx="5028472" cy="3781000"/>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20</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en-US" altLang="ja-JP" dirty="0"/>
              <a:t>[Microsoft Office</a:t>
            </a:r>
            <a:r>
              <a:rPr kumimoji="1" lang="ja-JP" altLang="en-US" dirty="0"/>
              <a:t>ユーザー設定</a:t>
            </a:r>
            <a:r>
              <a:rPr kumimoji="1" lang="en-US" altLang="ja-JP" dirty="0"/>
              <a:t>]</a:t>
            </a:r>
            <a:r>
              <a:rPr kumimoji="1" lang="ja-JP" altLang="en-US" dirty="0"/>
              <a:t>で</a:t>
            </a:r>
            <a:r>
              <a:rPr kumimoji="1" lang="en-US" altLang="ja-JP" dirty="0"/>
              <a:t>Office</a:t>
            </a:r>
            <a:r>
              <a:rPr kumimoji="1" lang="ja-JP" altLang="en-US" dirty="0"/>
              <a:t>の背景やテーマ</a:t>
            </a:r>
            <a:r>
              <a:rPr lang="ja-JP" altLang="en-US" dirty="0"/>
              <a:t>を変更</a:t>
            </a:r>
            <a:r>
              <a:rPr kumimoji="1" lang="ja-JP" altLang="en-US" dirty="0"/>
              <a:t>できます</a:t>
            </a:r>
          </a:p>
        </p:txBody>
      </p:sp>
      <p:sp>
        <p:nvSpPr>
          <p:cNvPr id="3" name="テキスト ボックス 2">
            <a:extLst>
              <a:ext uri="{FF2B5EF4-FFF2-40B4-BE49-F238E27FC236}">
                <a16:creationId xmlns:a16="http://schemas.microsoft.com/office/drawing/2014/main" id="{383262EC-FBA5-4FEC-BE7A-98E88873C530}"/>
              </a:ext>
            </a:extLst>
          </p:cNvPr>
          <p:cNvSpPr txBox="1"/>
          <p:nvPr/>
        </p:nvSpPr>
        <p:spPr>
          <a:xfrm>
            <a:off x="5724128" y="2293866"/>
            <a:ext cx="2880320"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en-US" altLang="ja-JP" dirty="0"/>
              <a:t>[</a:t>
            </a:r>
            <a:r>
              <a:rPr kumimoji="1" lang="ja-JP" altLang="en-US" dirty="0"/>
              <a:t>ユーザー名</a:t>
            </a:r>
            <a:r>
              <a:rPr kumimoji="1" lang="en-US" altLang="ja-JP" dirty="0"/>
              <a:t>]</a:t>
            </a:r>
            <a:r>
              <a:rPr kumimoji="1" lang="ja-JP" altLang="en-US" dirty="0"/>
              <a:t>は</a:t>
            </a:r>
            <a:r>
              <a:rPr kumimoji="1" lang="en-US" altLang="ja-JP" dirty="0"/>
              <a:t>[</a:t>
            </a:r>
            <a:r>
              <a:rPr kumimoji="1" lang="ja-JP" altLang="en-US" dirty="0"/>
              <a:t>作成者</a:t>
            </a:r>
            <a:r>
              <a:rPr kumimoji="1" lang="en-US" altLang="ja-JP" dirty="0"/>
              <a:t>]</a:t>
            </a:r>
            <a:r>
              <a:rPr kumimoji="1" lang="ja-JP" altLang="en-US" dirty="0"/>
              <a:t>に表示されます。空欄にすれば表示されません。</a:t>
            </a:r>
            <a:endParaRPr kumimoji="1" lang="en-US" altLang="ja-JP" dirty="0"/>
          </a:p>
          <a:p>
            <a:r>
              <a:rPr lang="en-US" altLang="ja-JP" dirty="0"/>
              <a:t>[Office</a:t>
            </a:r>
            <a:r>
              <a:rPr lang="ja-JP" altLang="en-US" dirty="0"/>
              <a:t>の背景</a:t>
            </a:r>
            <a:r>
              <a:rPr lang="en-US" altLang="ja-JP" dirty="0"/>
              <a:t>]</a:t>
            </a:r>
            <a:r>
              <a:rPr lang="ja-JP" altLang="en-US" dirty="0"/>
              <a:t>と</a:t>
            </a:r>
            <a:r>
              <a:rPr lang="en-US" altLang="ja-JP" dirty="0"/>
              <a:t>[Office</a:t>
            </a:r>
            <a:r>
              <a:rPr lang="ja-JP" altLang="en-US" dirty="0"/>
              <a:t>のテーマ</a:t>
            </a:r>
            <a:r>
              <a:rPr lang="en-US" altLang="ja-JP" dirty="0"/>
              <a:t>]</a:t>
            </a:r>
            <a:r>
              <a:rPr lang="ja-JP" altLang="en-US" dirty="0"/>
              <a:t>は</a:t>
            </a:r>
            <a:r>
              <a:rPr lang="en-US" altLang="ja-JP" dirty="0"/>
              <a:t>Excel</a:t>
            </a:r>
            <a:r>
              <a:rPr lang="ja-JP" altLang="en-US" dirty="0" err="1"/>
              <a:t>だけで</a:t>
            </a:r>
            <a:r>
              <a:rPr lang="ja-JP" altLang="en-US" dirty="0"/>
              <a:t>なく他のインストールされている</a:t>
            </a:r>
            <a:r>
              <a:rPr lang="en-US" altLang="ja-JP" dirty="0"/>
              <a:t>Word</a:t>
            </a:r>
            <a:r>
              <a:rPr lang="ja-JP" altLang="en-US" dirty="0"/>
              <a:t>なども適用（変更）されます。</a:t>
            </a:r>
            <a:endParaRPr lang="en-US" altLang="ja-JP" dirty="0"/>
          </a:p>
          <a:p>
            <a:r>
              <a:rPr lang="ja-JP" altLang="en-US" dirty="0"/>
              <a:t>→次ページ参照</a:t>
            </a:r>
            <a:endParaRPr kumimoji="1" lang="ja-JP" altLang="en-US" dirty="0"/>
          </a:p>
        </p:txBody>
      </p:sp>
      <p:sp>
        <p:nvSpPr>
          <p:cNvPr id="7" name="正方形/長方形 6">
            <a:extLst>
              <a:ext uri="{FF2B5EF4-FFF2-40B4-BE49-F238E27FC236}">
                <a16:creationId xmlns:a16="http://schemas.microsoft.com/office/drawing/2014/main" id="{77BF0326-837B-4692-A885-73F42E7A1626}"/>
              </a:ext>
            </a:extLst>
          </p:cNvPr>
          <p:cNvSpPr/>
          <p:nvPr/>
        </p:nvSpPr>
        <p:spPr>
          <a:xfrm>
            <a:off x="1403648" y="4039184"/>
            <a:ext cx="4104000" cy="64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26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a:t>
            </a:r>
            <a:r>
              <a:rPr kumimoji="1" lang="ja-JP" altLang="en-US" sz="3600" dirty="0"/>
              <a:t>基本設定</a:t>
            </a:r>
            <a:r>
              <a:rPr kumimoji="1" lang="en-US" altLang="ja-JP" sz="3600" dirty="0"/>
              <a:t>3</a:t>
            </a:r>
            <a:endParaRPr kumimoji="1" lang="ja-JP" altLang="en-US" sz="3600" dirty="0"/>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9804" y="2348880"/>
            <a:ext cx="7524392" cy="3965981"/>
          </a:xfrm>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21</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ja-JP" dirty="0"/>
              <a:t>[</a:t>
            </a:r>
            <a:r>
              <a:rPr lang="ja-JP" altLang="en-US" dirty="0"/>
              <a:t>フォント</a:t>
            </a:r>
            <a:r>
              <a:rPr lang="en-US" altLang="ja-JP" dirty="0"/>
              <a:t>]</a:t>
            </a:r>
            <a:r>
              <a:rPr lang="ja-JP" altLang="en-US" dirty="0" err="1"/>
              <a:t>、</a:t>
            </a:r>
            <a:r>
              <a:rPr lang="en-US" altLang="ja-JP" dirty="0"/>
              <a:t>[</a:t>
            </a:r>
            <a:r>
              <a:rPr lang="ja-JP" altLang="en-US" dirty="0"/>
              <a:t>フォントサイズ</a:t>
            </a:r>
            <a:r>
              <a:rPr lang="en-US" altLang="ja-JP" dirty="0"/>
              <a:t>]</a:t>
            </a:r>
            <a:r>
              <a:rPr lang="ja-JP" altLang="en-US" dirty="0"/>
              <a:t> 、</a:t>
            </a:r>
            <a:r>
              <a:rPr lang="en-US" altLang="ja-JP" dirty="0"/>
              <a:t>[Office</a:t>
            </a:r>
            <a:r>
              <a:rPr lang="ja-JP" altLang="en-US" dirty="0"/>
              <a:t>の背景</a:t>
            </a:r>
            <a:r>
              <a:rPr lang="en-US" altLang="ja-JP" dirty="0"/>
              <a:t>]</a:t>
            </a:r>
            <a:r>
              <a:rPr lang="ja-JP" altLang="en-US" dirty="0"/>
              <a:t>と</a:t>
            </a:r>
            <a:r>
              <a:rPr lang="en-US" altLang="ja-JP" dirty="0"/>
              <a:t>[Office</a:t>
            </a:r>
            <a:r>
              <a:rPr lang="ja-JP" altLang="en-US" dirty="0"/>
              <a:t>のテーマ</a:t>
            </a:r>
            <a:r>
              <a:rPr lang="en-US" altLang="ja-JP" dirty="0"/>
              <a:t>]</a:t>
            </a:r>
            <a:r>
              <a:rPr lang="ja-JP" altLang="en-US" dirty="0"/>
              <a:t> を変更</a:t>
            </a:r>
            <a:endParaRPr kumimoji="1" lang="ja-JP" altLang="en-US" dirty="0"/>
          </a:p>
        </p:txBody>
      </p:sp>
      <p:sp>
        <p:nvSpPr>
          <p:cNvPr id="9" name="フローチャート: 処理 8">
            <a:extLst>
              <a:ext uri="{FF2B5EF4-FFF2-40B4-BE49-F238E27FC236}">
                <a16:creationId xmlns:a16="http://schemas.microsoft.com/office/drawing/2014/main" id="{0783E7D1-7530-40BB-ADE3-0DC8E8F29671}"/>
              </a:ext>
            </a:extLst>
          </p:cNvPr>
          <p:cNvSpPr/>
          <p:nvPr/>
        </p:nvSpPr>
        <p:spPr>
          <a:xfrm>
            <a:off x="1331640" y="6021288"/>
            <a:ext cx="1152128" cy="216024"/>
          </a:xfrm>
          <a:prstGeom prst="flowChartProcess">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59FEAB4-3632-435D-B6D4-3F1A8849A889}"/>
              </a:ext>
            </a:extLst>
          </p:cNvPr>
          <p:cNvSpPr txBox="1"/>
          <p:nvPr/>
        </p:nvSpPr>
        <p:spPr>
          <a:xfrm>
            <a:off x="1138144" y="5455104"/>
            <a:ext cx="1548000" cy="307777"/>
          </a:xfrm>
          <a:prstGeom prst="rect">
            <a:avLst/>
          </a:prstGeom>
          <a:noFill/>
        </p:spPr>
        <p:txBody>
          <a:bodyPr wrap="square" rtlCol="0">
            <a:spAutoFit/>
          </a:bodyPr>
          <a:lstStyle/>
          <a:p>
            <a:pPr algn="ctr"/>
            <a:r>
              <a:rPr kumimoji="1" lang="ja-JP" altLang="en-US" sz="1400" dirty="0">
                <a:solidFill>
                  <a:srgbClr val="FF0000"/>
                </a:solidFill>
              </a:rPr>
              <a:t>シート数を</a:t>
            </a:r>
            <a:r>
              <a:rPr kumimoji="1" lang="en-US" altLang="ja-JP" sz="1400" dirty="0">
                <a:solidFill>
                  <a:srgbClr val="FF0000"/>
                </a:solidFill>
              </a:rPr>
              <a:t>3</a:t>
            </a:r>
            <a:r>
              <a:rPr kumimoji="1" lang="ja-JP" altLang="en-US" sz="1400" dirty="0">
                <a:solidFill>
                  <a:srgbClr val="FF0000"/>
                </a:solidFill>
              </a:rPr>
              <a:t>に変更</a:t>
            </a:r>
          </a:p>
        </p:txBody>
      </p:sp>
      <p:cxnSp>
        <p:nvCxnSpPr>
          <p:cNvPr id="12" name="直線矢印コネクタ 11">
            <a:extLst>
              <a:ext uri="{FF2B5EF4-FFF2-40B4-BE49-F238E27FC236}">
                <a16:creationId xmlns:a16="http://schemas.microsoft.com/office/drawing/2014/main" id="{418B9F52-8375-4AB1-8E8A-F3196523CFED}"/>
              </a:ext>
            </a:extLst>
          </p:cNvPr>
          <p:cNvCxnSpPr>
            <a:cxnSpLocks/>
            <a:stCxn id="10" idx="2"/>
            <a:endCxn id="9" idx="0"/>
          </p:cNvCxnSpPr>
          <p:nvPr/>
        </p:nvCxnSpPr>
        <p:spPr>
          <a:xfrm flipH="1">
            <a:off x="1907704" y="5762881"/>
            <a:ext cx="4440" cy="25840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309291C3-B00D-4522-80F3-F416D7D11B49}"/>
              </a:ext>
            </a:extLst>
          </p:cNvPr>
          <p:cNvSpPr txBox="1"/>
          <p:nvPr/>
        </p:nvSpPr>
        <p:spPr>
          <a:xfrm>
            <a:off x="1043608" y="3861048"/>
            <a:ext cx="3528392"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t>フォント：游ゴシック </a:t>
            </a:r>
            <a:r>
              <a:rPr kumimoji="1" lang="en-US" altLang="ja-JP" dirty="0"/>
              <a:t>Light</a:t>
            </a:r>
          </a:p>
          <a:p>
            <a:r>
              <a:rPr kumimoji="1" lang="ja-JP" altLang="en-US" dirty="0"/>
              <a:t>フォントサイズ</a:t>
            </a:r>
            <a:r>
              <a:rPr lang="ja-JP" altLang="en-US" dirty="0"/>
              <a:t>：</a:t>
            </a:r>
            <a:r>
              <a:rPr lang="en-US" altLang="ja-JP" dirty="0"/>
              <a:t>10</a:t>
            </a:r>
          </a:p>
          <a:p>
            <a:r>
              <a:rPr kumimoji="1" lang="ja-JP" altLang="en-US" dirty="0"/>
              <a:t>ブックのシート数：</a:t>
            </a:r>
            <a:r>
              <a:rPr kumimoji="1" lang="en-US" altLang="ja-JP" dirty="0"/>
              <a:t>3</a:t>
            </a:r>
          </a:p>
          <a:p>
            <a:r>
              <a:rPr lang="en-US" altLang="ja-JP" dirty="0"/>
              <a:t>Office</a:t>
            </a:r>
            <a:r>
              <a:rPr lang="ja-JP" altLang="en-US" dirty="0"/>
              <a:t>の背景：星</a:t>
            </a:r>
            <a:endParaRPr lang="en-US" altLang="ja-JP" dirty="0"/>
          </a:p>
          <a:p>
            <a:r>
              <a:rPr kumimoji="1" lang="en-US" altLang="ja-JP" dirty="0"/>
              <a:t>Office</a:t>
            </a:r>
            <a:r>
              <a:rPr kumimoji="1" lang="ja-JP" altLang="en-US" dirty="0"/>
              <a:t>のテーマ：濃い灰色</a:t>
            </a:r>
          </a:p>
        </p:txBody>
      </p:sp>
      <p:cxnSp>
        <p:nvCxnSpPr>
          <p:cNvPr id="11" name="直線矢印コネクタ 10">
            <a:extLst>
              <a:ext uri="{FF2B5EF4-FFF2-40B4-BE49-F238E27FC236}">
                <a16:creationId xmlns:a16="http://schemas.microsoft.com/office/drawing/2014/main" id="{FA6EF8ED-7507-4D3A-8941-0A926DD12014}"/>
              </a:ext>
            </a:extLst>
          </p:cNvPr>
          <p:cNvCxnSpPr>
            <a:stCxn id="3" idx="3"/>
          </p:cNvCxnSpPr>
          <p:nvPr/>
        </p:nvCxnSpPr>
        <p:spPr>
          <a:xfrm flipV="1">
            <a:off x="4572000" y="4581128"/>
            <a:ext cx="43200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3" name="テキスト ボックス 12">
            <a:extLst>
              <a:ext uri="{FF2B5EF4-FFF2-40B4-BE49-F238E27FC236}">
                <a16:creationId xmlns:a16="http://schemas.microsoft.com/office/drawing/2014/main" id="{327B324D-C93C-4B3E-8EAC-6C41109FED4C}"/>
              </a:ext>
            </a:extLst>
          </p:cNvPr>
          <p:cNvSpPr txBox="1"/>
          <p:nvPr/>
        </p:nvSpPr>
        <p:spPr>
          <a:xfrm>
            <a:off x="5076056" y="3861048"/>
            <a:ext cx="30960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en-US" altLang="ja-JP" dirty="0"/>
              <a:t>Office</a:t>
            </a:r>
            <a:r>
              <a:rPr kumimoji="1" lang="ja-JP" altLang="en-US" dirty="0"/>
              <a:t>の背景とテーマは、</a:t>
            </a:r>
            <a:r>
              <a:rPr kumimoji="1" lang="en-US" altLang="ja-JP" dirty="0"/>
              <a:t>Word</a:t>
            </a:r>
            <a:r>
              <a:rPr kumimoji="1" lang="ja-JP" altLang="en-US" dirty="0"/>
              <a:t>や</a:t>
            </a:r>
            <a:r>
              <a:rPr lang="en-US" altLang="ja-JP" dirty="0"/>
              <a:t>Outlook</a:t>
            </a:r>
            <a:r>
              <a:rPr lang="ja-JP" altLang="en-US" dirty="0" err="1"/>
              <a:t>、</a:t>
            </a:r>
            <a:r>
              <a:rPr lang="en-US" altLang="ja-JP" dirty="0"/>
              <a:t>Publisher</a:t>
            </a:r>
            <a:r>
              <a:rPr lang="ja-JP" altLang="en-US" dirty="0" err="1"/>
              <a:t>、</a:t>
            </a:r>
            <a:r>
              <a:rPr kumimoji="1" lang="en-US" altLang="ja-JP" dirty="0"/>
              <a:t>PowerPoint</a:t>
            </a:r>
            <a:r>
              <a:rPr lang="ja-JP" altLang="en-US" dirty="0"/>
              <a:t>の背景やテーマにも反映されます。</a:t>
            </a:r>
            <a:endParaRPr lang="en-US" altLang="ja-JP" dirty="0"/>
          </a:p>
          <a:p>
            <a:r>
              <a:rPr kumimoji="1" lang="ja-JP" altLang="en-US" dirty="0"/>
              <a:t>印刷には影響しません。</a:t>
            </a:r>
          </a:p>
        </p:txBody>
      </p:sp>
    </p:spTree>
    <p:extLst>
      <p:ext uri="{BB962C8B-B14F-4D97-AF65-F5344CB8AC3E}">
        <p14:creationId xmlns:p14="http://schemas.microsoft.com/office/powerpoint/2010/main" val="1906754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a:t>
            </a:r>
            <a:r>
              <a:rPr kumimoji="1" lang="ja-JP" altLang="en-US" sz="3600" dirty="0"/>
              <a:t>数式</a:t>
            </a:r>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8077" y="2348880"/>
            <a:ext cx="6407845" cy="3965981"/>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22</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dirty="0"/>
              <a:t>数式の計算や処理、エラー処理に関するオプションです。</a:t>
            </a:r>
            <a:endParaRPr kumimoji="1" lang="ja-JP" altLang="en-US" dirty="0"/>
          </a:p>
        </p:txBody>
      </p:sp>
    </p:spTree>
    <p:extLst>
      <p:ext uri="{BB962C8B-B14F-4D97-AF65-F5344CB8AC3E}">
        <p14:creationId xmlns:p14="http://schemas.microsoft.com/office/powerpoint/2010/main" val="2836302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a:t>
            </a:r>
            <a:r>
              <a:rPr kumimoji="1" lang="ja-JP" altLang="en-US" sz="3600" dirty="0"/>
              <a:t>データ</a:t>
            </a:r>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8077" y="2348880"/>
            <a:ext cx="6407845" cy="3965980"/>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23</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dirty="0"/>
              <a:t>データインポートとデータ分析に関するオプションです。</a:t>
            </a:r>
            <a:endParaRPr kumimoji="1" lang="ja-JP" altLang="en-US" dirty="0"/>
          </a:p>
        </p:txBody>
      </p:sp>
    </p:spTree>
    <p:extLst>
      <p:ext uri="{BB962C8B-B14F-4D97-AF65-F5344CB8AC3E}">
        <p14:creationId xmlns:p14="http://schemas.microsoft.com/office/powerpoint/2010/main" val="3849836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a:t>
            </a:r>
            <a:r>
              <a:rPr kumimoji="1" lang="ja-JP" altLang="en-US" sz="3600" dirty="0"/>
              <a:t>文書校正</a:t>
            </a:r>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8078" y="2348880"/>
            <a:ext cx="6407843" cy="3965980"/>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24</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dirty="0"/>
              <a:t>文字の自動修正および書式設定の方法を変更するオプションです。</a:t>
            </a:r>
            <a:endParaRPr kumimoji="1" lang="ja-JP" altLang="en-US" dirty="0"/>
          </a:p>
        </p:txBody>
      </p:sp>
      <p:pic>
        <p:nvPicPr>
          <p:cNvPr id="9" name="図 8">
            <a:extLst>
              <a:ext uri="{FF2B5EF4-FFF2-40B4-BE49-F238E27FC236}">
                <a16:creationId xmlns:a16="http://schemas.microsoft.com/office/drawing/2014/main" id="{E7B479B3-0F70-4F30-8AB0-4DE7A199E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100316"/>
            <a:ext cx="304800" cy="304800"/>
          </a:xfrm>
          <a:prstGeom prst="rect">
            <a:avLst/>
          </a:prstGeom>
        </p:spPr>
      </p:pic>
      <p:pic>
        <p:nvPicPr>
          <p:cNvPr id="7" name="図 6">
            <a:extLst>
              <a:ext uri="{FF2B5EF4-FFF2-40B4-BE49-F238E27FC236}">
                <a16:creationId xmlns:a16="http://schemas.microsoft.com/office/drawing/2014/main" id="{5D90449C-05C5-4108-994E-EB0BA2CC16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4999" y="3512478"/>
            <a:ext cx="2792501" cy="2436802"/>
          </a:xfrm>
          <a:prstGeom prst="rect">
            <a:avLst/>
          </a:prstGeom>
          <a:ln>
            <a:solidFill>
              <a:schemeClr val="accent6">
                <a:lumMod val="50000"/>
              </a:schemeClr>
            </a:solidFill>
          </a:ln>
        </p:spPr>
      </p:pic>
      <p:cxnSp>
        <p:nvCxnSpPr>
          <p:cNvPr id="11" name="コネクタ: カギ線 10">
            <a:extLst>
              <a:ext uri="{FF2B5EF4-FFF2-40B4-BE49-F238E27FC236}">
                <a16:creationId xmlns:a16="http://schemas.microsoft.com/office/drawing/2014/main" id="{F7541659-BFAF-43C8-8AA8-073CFD56D8E0}"/>
              </a:ext>
            </a:extLst>
          </p:cNvPr>
          <p:cNvCxnSpPr/>
          <p:nvPr/>
        </p:nvCxnSpPr>
        <p:spPr>
          <a:xfrm rot="16200000" flipH="1">
            <a:off x="4891471" y="3541576"/>
            <a:ext cx="1080120" cy="566935"/>
          </a:xfrm>
          <a:prstGeom prst="bentConnector3">
            <a:avLst>
              <a:gd name="adj1" fmla="val 10054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584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：保存</a:t>
            </a:r>
            <a:endParaRPr kumimoji="1" lang="ja-JP" altLang="en-US" sz="3600" dirty="0"/>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7515" y="2348880"/>
            <a:ext cx="5948970" cy="3965980"/>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25</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dirty="0"/>
              <a:t>ブックの保存について指定するオプションです。</a:t>
            </a:r>
            <a:endParaRPr kumimoji="1" lang="ja-JP" altLang="en-US" dirty="0"/>
          </a:p>
        </p:txBody>
      </p:sp>
    </p:spTree>
    <p:extLst>
      <p:ext uri="{BB962C8B-B14F-4D97-AF65-F5344CB8AC3E}">
        <p14:creationId xmlns:p14="http://schemas.microsoft.com/office/powerpoint/2010/main" val="4167445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：言語</a:t>
            </a:r>
            <a:endParaRPr kumimoji="1" lang="ja-JP" altLang="en-US" sz="3600" dirty="0"/>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7515" y="2665854"/>
            <a:ext cx="5948970" cy="3332031"/>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26</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ja-JP" dirty="0"/>
              <a:t>Office</a:t>
            </a:r>
            <a:r>
              <a:rPr lang="ja-JP" altLang="en-US" dirty="0"/>
              <a:t>の言語設定について設定するオプションです。</a:t>
            </a:r>
            <a:endParaRPr kumimoji="1" lang="ja-JP" altLang="en-US" dirty="0"/>
          </a:p>
        </p:txBody>
      </p:sp>
    </p:spTree>
    <p:extLst>
      <p:ext uri="{BB962C8B-B14F-4D97-AF65-F5344CB8AC3E}">
        <p14:creationId xmlns:p14="http://schemas.microsoft.com/office/powerpoint/2010/main" val="2337315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：簡単アクセス</a:t>
            </a:r>
            <a:endParaRPr kumimoji="1" lang="ja-JP" altLang="en-US" sz="3600" dirty="0"/>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88170"/>
            <a:ext cx="8229600" cy="3550023"/>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27</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ja-JP" dirty="0"/>
              <a:t>Excel</a:t>
            </a:r>
            <a:r>
              <a:rPr lang="ja-JP" altLang="en-US" dirty="0"/>
              <a:t>のアクセシビリティを高めるオプションです。</a:t>
            </a:r>
            <a:endParaRPr kumimoji="1" lang="ja-JP" altLang="en-US" dirty="0"/>
          </a:p>
        </p:txBody>
      </p:sp>
      <p:sp>
        <p:nvSpPr>
          <p:cNvPr id="3" name="右大かっこ 2">
            <a:extLst>
              <a:ext uri="{FF2B5EF4-FFF2-40B4-BE49-F238E27FC236}">
                <a16:creationId xmlns:a16="http://schemas.microsoft.com/office/drawing/2014/main" id="{8EE4971B-98E0-40BA-89BA-246D6DD7B0D2}"/>
              </a:ext>
            </a:extLst>
          </p:cNvPr>
          <p:cNvSpPr/>
          <p:nvPr/>
        </p:nvSpPr>
        <p:spPr>
          <a:xfrm>
            <a:off x="4427984" y="4077072"/>
            <a:ext cx="144016" cy="540000"/>
          </a:xfrm>
          <a:prstGeom prst="righ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3B012080-C1F8-464F-B2BE-32290585D6D6}"/>
              </a:ext>
            </a:extLst>
          </p:cNvPr>
          <p:cNvSpPr txBox="1"/>
          <p:nvPr/>
        </p:nvSpPr>
        <p:spPr>
          <a:xfrm>
            <a:off x="4644008" y="4221088"/>
            <a:ext cx="2700000" cy="369332"/>
          </a:xfrm>
          <a:prstGeom prst="flowChartProcess">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ja-JP" altLang="en-US" dirty="0">
                <a:solidFill>
                  <a:schemeClr val="tx1"/>
                </a:solidFill>
              </a:rPr>
              <a:t>このままでの使用を推奨</a:t>
            </a:r>
          </a:p>
        </p:txBody>
      </p:sp>
    </p:spTree>
    <p:extLst>
      <p:ext uri="{BB962C8B-B14F-4D97-AF65-F5344CB8AC3E}">
        <p14:creationId xmlns:p14="http://schemas.microsoft.com/office/powerpoint/2010/main" val="3436372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：詳細設定</a:t>
            </a:r>
            <a:r>
              <a:rPr lang="en-US" altLang="ja-JP" sz="3600" dirty="0"/>
              <a:t>1</a:t>
            </a:r>
            <a:endParaRPr kumimoji="1" lang="ja-JP" altLang="en-US" sz="3600" dirty="0"/>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7875" y="2204864"/>
            <a:ext cx="5528249" cy="3332031"/>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28</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ja-JP" dirty="0"/>
              <a:t>Excel</a:t>
            </a:r>
            <a:r>
              <a:rPr lang="ja-JP" altLang="en-US" dirty="0"/>
              <a:t>の操作についての詳細設定オプションです。</a:t>
            </a:r>
            <a:endParaRPr kumimoji="1" lang="ja-JP" altLang="en-US" dirty="0"/>
          </a:p>
        </p:txBody>
      </p:sp>
      <p:sp>
        <p:nvSpPr>
          <p:cNvPr id="3" name="フローチャート: 処理 2">
            <a:extLst>
              <a:ext uri="{FF2B5EF4-FFF2-40B4-BE49-F238E27FC236}">
                <a16:creationId xmlns:a16="http://schemas.microsoft.com/office/drawing/2014/main" id="{EE26565F-6101-425B-8A4F-B94239BD47B1}"/>
              </a:ext>
            </a:extLst>
          </p:cNvPr>
          <p:cNvSpPr/>
          <p:nvPr/>
        </p:nvSpPr>
        <p:spPr>
          <a:xfrm>
            <a:off x="4392352" y="2906834"/>
            <a:ext cx="3852000" cy="277200"/>
          </a:xfrm>
          <a:prstGeom prst="flowChartProcess">
            <a:avLst/>
          </a:prstGeom>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solidFill>
                  <a:srgbClr val="FF0000"/>
                </a:solidFill>
              </a:rPr>
              <a:t>Enter</a:t>
            </a:r>
            <a:r>
              <a:rPr kumimoji="1" lang="ja-JP" altLang="en-US" sz="1400" dirty="0">
                <a:solidFill>
                  <a:srgbClr val="FF0000"/>
                </a:solidFill>
              </a:rPr>
              <a:t>キーを押した時に次のセルの場所を指定</a:t>
            </a:r>
          </a:p>
        </p:txBody>
      </p:sp>
      <p:cxnSp>
        <p:nvCxnSpPr>
          <p:cNvPr id="9" name="直線矢印コネクタ 8">
            <a:extLst>
              <a:ext uri="{FF2B5EF4-FFF2-40B4-BE49-F238E27FC236}">
                <a16:creationId xmlns:a16="http://schemas.microsoft.com/office/drawing/2014/main" id="{977E9C8C-0FE5-4CFE-B6F6-8D8FC4B893B8}"/>
              </a:ext>
            </a:extLst>
          </p:cNvPr>
          <p:cNvCxnSpPr>
            <a:stCxn id="3" idx="1"/>
          </p:cNvCxnSpPr>
          <p:nvPr/>
        </p:nvCxnSpPr>
        <p:spPr>
          <a:xfrm flipH="1" flipV="1">
            <a:off x="3707904" y="3040018"/>
            <a:ext cx="684448" cy="541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533A1B8-A09A-43C6-A4F7-078BFD304C35}"/>
              </a:ext>
            </a:extLst>
          </p:cNvPr>
          <p:cNvSpPr txBox="1"/>
          <p:nvPr/>
        </p:nvSpPr>
        <p:spPr>
          <a:xfrm>
            <a:off x="457200" y="5662989"/>
            <a:ext cx="8229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a:t>
            </a:r>
            <a:r>
              <a:rPr lang="en-US" altLang="ja-JP" spc="-150" dirty="0"/>
              <a:t>[Enter</a:t>
            </a:r>
            <a:r>
              <a:rPr lang="ja-JP" altLang="en-US" spc="-150" dirty="0"/>
              <a:t>キーを押したら、セルを移動する</a:t>
            </a:r>
            <a:r>
              <a:rPr lang="en-US" altLang="ja-JP" spc="-150" dirty="0"/>
              <a:t>]</a:t>
            </a:r>
            <a:r>
              <a:rPr lang="ja-JP" altLang="en-US" spc="-150" dirty="0"/>
              <a:t>の</a:t>
            </a:r>
            <a:r>
              <a:rPr lang="en-US" altLang="ja-JP" spc="-150" dirty="0"/>
              <a:t>[</a:t>
            </a:r>
            <a:r>
              <a:rPr lang="ja-JP" altLang="en-US" spc="-150" dirty="0"/>
              <a:t>方向</a:t>
            </a:r>
            <a:r>
              <a:rPr lang="en-US" altLang="ja-JP" spc="-150" dirty="0"/>
              <a:t>]</a:t>
            </a:r>
            <a:r>
              <a:rPr lang="ja-JP" altLang="en-US" spc="-150" dirty="0"/>
              <a:t>を「右」に設定し、</a:t>
            </a:r>
            <a:r>
              <a:rPr lang="en-US" altLang="ja-JP" spc="-150" dirty="0"/>
              <a:t>[OK]</a:t>
            </a:r>
            <a:r>
              <a:rPr lang="ja-JP" altLang="en-US" spc="-150" dirty="0"/>
              <a:t>をクリックします。</a:t>
            </a:r>
            <a:r>
              <a:rPr lang="en-US" altLang="ja-JP" spc="-150" dirty="0"/>
              <a:t>Sheet1</a:t>
            </a:r>
            <a:r>
              <a:rPr lang="ja-JP" altLang="en-US" spc="-150" dirty="0"/>
              <a:t>のセル</a:t>
            </a:r>
            <a:r>
              <a:rPr lang="en-US" altLang="ja-JP" spc="-150" dirty="0"/>
              <a:t>A1</a:t>
            </a:r>
            <a:r>
              <a:rPr lang="ja-JP" altLang="en-US" spc="-150" dirty="0"/>
              <a:t>に</a:t>
            </a:r>
            <a:r>
              <a:rPr lang="en-US" altLang="ja-JP" spc="-150" dirty="0"/>
              <a:t>2018</a:t>
            </a:r>
            <a:r>
              <a:rPr lang="ja-JP" altLang="en-US" spc="-150" dirty="0"/>
              <a:t>と入力し</a:t>
            </a:r>
            <a:r>
              <a:rPr lang="en-US" altLang="ja-JP" spc="-150" dirty="0"/>
              <a:t>Enter</a:t>
            </a:r>
            <a:r>
              <a:rPr lang="ja-JP" altLang="en-US" spc="-150" dirty="0"/>
              <a:t>キーを押してください。</a:t>
            </a:r>
            <a:endParaRPr kumimoji="1" lang="ja-JP" altLang="en-US" spc="-150" dirty="0"/>
          </a:p>
        </p:txBody>
      </p:sp>
    </p:spTree>
    <p:extLst>
      <p:ext uri="{BB962C8B-B14F-4D97-AF65-F5344CB8AC3E}">
        <p14:creationId xmlns:p14="http://schemas.microsoft.com/office/powerpoint/2010/main" val="30908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：詳細設定</a:t>
            </a:r>
            <a:r>
              <a:rPr lang="en-US" altLang="ja-JP" sz="3600" dirty="0"/>
              <a:t>2</a:t>
            </a:r>
            <a:endParaRPr kumimoji="1" lang="ja-JP" altLang="en-US" sz="3600" dirty="0"/>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7875" y="2204864"/>
            <a:ext cx="5528249" cy="3332030"/>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29</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ja-JP" dirty="0"/>
              <a:t>Excel</a:t>
            </a:r>
            <a:r>
              <a:rPr lang="ja-JP" altLang="en-US" dirty="0"/>
              <a:t>の操作についての詳細設定オプションです。</a:t>
            </a:r>
            <a:endParaRPr kumimoji="1" lang="ja-JP" altLang="en-US" dirty="0"/>
          </a:p>
        </p:txBody>
      </p:sp>
      <p:sp>
        <p:nvSpPr>
          <p:cNvPr id="3" name="フローチャート: 処理 2">
            <a:extLst>
              <a:ext uri="{FF2B5EF4-FFF2-40B4-BE49-F238E27FC236}">
                <a16:creationId xmlns:a16="http://schemas.microsoft.com/office/drawing/2014/main" id="{EE26565F-6101-425B-8A4F-B94239BD47B1}"/>
              </a:ext>
            </a:extLst>
          </p:cNvPr>
          <p:cNvSpPr/>
          <p:nvPr/>
        </p:nvSpPr>
        <p:spPr>
          <a:xfrm>
            <a:off x="5256448" y="2628442"/>
            <a:ext cx="3096000" cy="277200"/>
          </a:xfrm>
          <a:prstGeom prst="flowChartProcess">
            <a:avLst/>
          </a:prstGeom>
          <a:ln w="12700">
            <a:no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solidFill>
                  <a:srgbClr val="FF0000"/>
                </a:solidFill>
              </a:rPr>
              <a:t>[</a:t>
            </a:r>
            <a:r>
              <a:rPr kumimoji="1" lang="ja-JP" altLang="en-US" sz="1400" dirty="0">
                <a:solidFill>
                  <a:srgbClr val="FF0000"/>
                </a:solidFill>
              </a:rPr>
              <a:t>貼り付け</a:t>
            </a:r>
            <a:r>
              <a:rPr kumimoji="1" lang="en-US" altLang="ja-JP" sz="1400" dirty="0">
                <a:solidFill>
                  <a:srgbClr val="FF0000"/>
                </a:solidFill>
              </a:rPr>
              <a:t>]</a:t>
            </a:r>
            <a:r>
              <a:rPr kumimoji="1" lang="ja-JP" altLang="en-US" sz="1400" dirty="0">
                <a:solidFill>
                  <a:srgbClr val="FF0000"/>
                </a:solidFill>
              </a:rPr>
              <a:t>や</a:t>
            </a:r>
            <a:r>
              <a:rPr kumimoji="1" lang="en-US" altLang="ja-JP" sz="1400" dirty="0">
                <a:solidFill>
                  <a:srgbClr val="FF0000"/>
                </a:solidFill>
              </a:rPr>
              <a:t>[</a:t>
            </a:r>
            <a:r>
              <a:rPr kumimoji="1" lang="ja-JP" altLang="en-US" sz="1400" dirty="0">
                <a:solidFill>
                  <a:srgbClr val="FF0000"/>
                </a:solidFill>
              </a:rPr>
              <a:t>挿入</a:t>
            </a:r>
            <a:r>
              <a:rPr kumimoji="1" lang="en-US" altLang="ja-JP" sz="1400" dirty="0">
                <a:solidFill>
                  <a:srgbClr val="FF0000"/>
                </a:solidFill>
              </a:rPr>
              <a:t>]</a:t>
            </a:r>
            <a:r>
              <a:rPr kumimoji="1" lang="ja-JP" altLang="en-US" sz="1400" dirty="0">
                <a:solidFill>
                  <a:srgbClr val="FF0000"/>
                </a:solidFill>
              </a:rPr>
              <a:t>時にボタンを表示</a:t>
            </a:r>
          </a:p>
        </p:txBody>
      </p:sp>
      <p:cxnSp>
        <p:nvCxnSpPr>
          <p:cNvPr id="9" name="直線矢印コネクタ 8">
            <a:extLst>
              <a:ext uri="{FF2B5EF4-FFF2-40B4-BE49-F238E27FC236}">
                <a16:creationId xmlns:a16="http://schemas.microsoft.com/office/drawing/2014/main" id="{977E9C8C-0FE5-4CFE-B6F6-8D8FC4B893B8}"/>
              </a:ext>
            </a:extLst>
          </p:cNvPr>
          <p:cNvCxnSpPr>
            <a:stCxn id="3" idx="1"/>
          </p:cNvCxnSpPr>
          <p:nvPr/>
        </p:nvCxnSpPr>
        <p:spPr>
          <a:xfrm flipH="1" flipV="1">
            <a:off x="4572000" y="2761626"/>
            <a:ext cx="684448" cy="541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右大かっこ 6">
            <a:extLst>
              <a:ext uri="{FF2B5EF4-FFF2-40B4-BE49-F238E27FC236}">
                <a16:creationId xmlns:a16="http://schemas.microsoft.com/office/drawing/2014/main" id="{CF0AE1D4-9BD7-4BFE-BBDC-72398C36ABE5}"/>
              </a:ext>
            </a:extLst>
          </p:cNvPr>
          <p:cNvSpPr/>
          <p:nvPr/>
        </p:nvSpPr>
        <p:spPr>
          <a:xfrm>
            <a:off x="4499992" y="2535962"/>
            <a:ext cx="45719" cy="432048"/>
          </a:xfrm>
          <a:prstGeom prst="righ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55122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kumimoji="1" lang="en-US" altLang="ja-JP"/>
              <a:t>Excel</a:t>
            </a:r>
            <a:r>
              <a:rPr kumimoji="1" lang="ja-JP" altLang="en-US"/>
              <a:t>の終了</a:t>
            </a:r>
          </a:p>
        </p:txBody>
      </p:sp>
      <p:sp>
        <p:nvSpPr>
          <p:cNvPr id="3" name="コンテンツ プレースホルダ 2"/>
          <p:cNvSpPr>
            <a:spLocks noGrp="1"/>
          </p:cNvSpPr>
          <p:nvPr>
            <p:ph sz="half" idx="1"/>
          </p:nvPr>
        </p:nvSpPr>
        <p:spPr/>
        <p:txBody>
          <a:bodyPr>
            <a:normAutofit/>
          </a:bodyPr>
          <a:lstStyle/>
          <a:p>
            <a:r>
              <a:rPr lang="ja-JP" altLang="en-US" dirty="0"/>
              <a:t>画面右上の閉じるボタン</a:t>
            </a:r>
            <a:r>
              <a:rPr lang="en-US" altLang="ja-JP" dirty="0"/>
              <a:t>[X]</a:t>
            </a:r>
            <a:r>
              <a:rPr lang="ja-JP" altLang="en-US" dirty="0"/>
              <a:t>をクリック</a:t>
            </a:r>
            <a:endParaRPr lang="en-US" altLang="ja-JP" dirty="0"/>
          </a:p>
          <a:p>
            <a:endParaRPr lang="en-US" altLang="ja-JP" dirty="0"/>
          </a:p>
          <a:p>
            <a:r>
              <a:rPr lang="ja-JP" altLang="en-US" dirty="0"/>
              <a:t>作業中のファイルを終了しようとするとダイアログボックスが表示されます</a:t>
            </a:r>
            <a:endParaRPr kumimoji="1" lang="en-US" altLang="ja-JP" dirty="0"/>
          </a:p>
        </p:txBody>
      </p:sp>
      <p:pic>
        <p:nvPicPr>
          <p:cNvPr id="11" name="コンテンツ プレースホルダー 10">
            <a:extLst>
              <a:ext uri="{FF2B5EF4-FFF2-40B4-BE49-F238E27FC236}">
                <a16:creationId xmlns:a16="http://schemas.microsoft.com/office/drawing/2014/main" id="{651FB327-39B1-4440-8A27-8C58A704193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8132" y="2100702"/>
            <a:ext cx="1905266" cy="352474"/>
          </a:xfrm>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a:t>
            </a:fld>
            <a:endParaRPr kumimoji="1" lang="ja-JP" altLang="en-US"/>
          </a:p>
        </p:txBody>
      </p:sp>
      <p:sp>
        <p:nvSpPr>
          <p:cNvPr id="8" name="テキスト ボックス 7"/>
          <p:cNvSpPr txBox="1"/>
          <p:nvPr/>
        </p:nvSpPr>
        <p:spPr>
          <a:xfrm>
            <a:off x="486000" y="5345684"/>
            <a:ext cx="8172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buClr>
                <a:schemeClr val="accent1"/>
              </a:buClr>
              <a:buFont typeface="Wingdings" pitchFamily="2" charset="2"/>
              <a:buChar char="l"/>
            </a:pPr>
            <a:r>
              <a:rPr lang="ja-JP" altLang="en-US" dirty="0"/>
              <a:t>練習　</a:t>
            </a:r>
            <a:r>
              <a:rPr lang="en-US" altLang="ja-JP" dirty="0"/>
              <a:t>Excel 2016</a:t>
            </a:r>
            <a:r>
              <a:rPr lang="ja-JP" altLang="en-US" dirty="0"/>
              <a:t>を終了させてください。</a:t>
            </a:r>
            <a:endParaRPr kumimoji="1" lang="ja-JP" altLang="en-US" dirty="0"/>
          </a:p>
        </p:txBody>
      </p:sp>
      <p:sp>
        <p:nvSpPr>
          <p:cNvPr id="9" name="テキスト ボックス 8"/>
          <p:cNvSpPr txBox="1"/>
          <p:nvPr/>
        </p:nvSpPr>
        <p:spPr>
          <a:xfrm>
            <a:off x="486000" y="5867980"/>
            <a:ext cx="8172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buClr>
                <a:schemeClr val="accent1"/>
              </a:buClr>
              <a:buFont typeface="Wingdings" pitchFamily="2" charset="2"/>
              <a:buChar char="l"/>
            </a:pPr>
            <a:r>
              <a:rPr lang="ja-JP" altLang="en-US" dirty="0"/>
              <a:t>練習　</a:t>
            </a:r>
            <a:r>
              <a:rPr lang="en-US" altLang="ja-JP" dirty="0"/>
              <a:t>Excel 2016</a:t>
            </a:r>
            <a:r>
              <a:rPr lang="ja-JP" altLang="en-US" dirty="0"/>
              <a:t>を起動させてください。</a:t>
            </a:r>
            <a:endParaRPr kumimoji="1" lang="ja-JP" altLang="en-US" dirty="0"/>
          </a:p>
        </p:txBody>
      </p:sp>
      <p:pic>
        <p:nvPicPr>
          <p:cNvPr id="13" name="図 12">
            <a:extLst>
              <a:ext uri="{FF2B5EF4-FFF2-40B4-BE49-F238E27FC236}">
                <a16:creationId xmlns:a16="http://schemas.microsoft.com/office/drawing/2014/main" id="{1C235E74-8F1B-498B-AED8-042D75938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565" y="3136240"/>
            <a:ext cx="3200400" cy="1085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：詳細設定</a:t>
            </a:r>
            <a:r>
              <a:rPr lang="en-US" altLang="ja-JP" sz="3600" dirty="0"/>
              <a:t>3</a:t>
            </a:r>
            <a:endParaRPr kumimoji="1" lang="ja-JP" altLang="en-US" sz="3600" dirty="0"/>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7876" y="2204864"/>
            <a:ext cx="5528247" cy="3332030"/>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30</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ja-JP" dirty="0"/>
              <a:t>Excel</a:t>
            </a:r>
            <a:r>
              <a:rPr lang="ja-JP" altLang="en-US" dirty="0"/>
              <a:t>の操作についての詳細設定オプションです。</a:t>
            </a:r>
            <a:endParaRPr kumimoji="1" lang="ja-JP" altLang="en-US" dirty="0"/>
          </a:p>
        </p:txBody>
      </p:sp>
      <p:sp>
        <p:nvSpPr>
          <p:cNvPr id="3" name="フローチャート: 処理 2">
            <a:extLst>
              <a:ext uri="{FF2B5EF4-FFF2-40B4-BE49-F238E27FC236}">
                <a16:creationId xmlns:a16="http://schemas.microsoft.com/office/drawing/2014/main" id="{EE26565F-6101-425B-8A4F-B94239BD47B1}"/>
              </a:ext>
            </a:extLst>
          </p:cNvPr>
          <p:cNvSpPr/>
          <p:nvPr/>
        </p:nvSpPr>
        <p:spPr>
          <a:xfrm>
            <a:off x="6084440" y="2628442"/>
            <a:ext cx="2448000" cy="277200"/>
          </a:xfrm>
          <a:prstGeom prst="flowChartProcess">
            <a:avLst/>
          </a:prstGeom>
          <a:ln w="12700">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rgbClr val="FF0000"/>
                </a:solidFill>
              </a:rPr>
              <a:t>「</a:t>
            </a:r>
            <a:r>
              <a:rPr kumimoji="1" lang="en-US" altLang="ja-JP" sz="1400" dirty="0">
                <a:solidFill>
                  <a:srgbClr val="FF0000"/>
                </a:solidFill>
              </a:rPr>
              <a:t>0</a:t>
            </a:r>
            <a:r>
              <a:rPr kumimoji="1" lang="ja-JP" altLang="en-US" sz="1400" dirty="0">
                <a:solidFill>
                  <a:srgbClr val="FF0000"/>
                </a:solidFill>
              </a:rPr>
              <a:t>」にすると表示されない</a:t>
            </a:r>
          </a:p>
        </p:txBody>
      </p:sp>
      <p:cxnSp>
        <p:nvCxnSpPr>
          <p:cNvPr id="9" name="直線矢印コネクタ 8">
            <a:extLst>
              <a:ext uri="{FF2B5EF4-FFF2-40B4-BE49-F238E27FC236}">
                <a16:creationId xmlns:a16="http://schemas.microsoft.com/office/drawing/2014/main" id="{977E9C8C-0FE5-4CFE-B6F6-8D8FC4B893B8}"/>
              </a:ext>
            </a:extLst>
          </p:cNvPr>
          <p:cNvCxnSpPr>
            <a:stCxn id="3" idx="1"/>
          </p:cNvCxnSpPr>
          <p:nvPr/>
        </p:nvCxnSpPr>
        <p:spPr>
          <a:xfrm flipH="1" flipV="1">
            <a:off x="5399992" y="2761626"/>
            <a:ext cx="684448" cy="541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右大かっこ 6">
            <a:extLst>
              <a:ext uri="{FF2B5EF4-FFF2-40B4-BE49-F238E27FC236}">
                <a16:creationId xmlns:a16="http://schemas.microsoft.com/office/drawing/2014/main" id="{CF0AE1D4-9BD7-4BFE-BBDC-72398C36ABE5}"/>
              </a:ext>
            </a:extLst>
          </p:cNvPr>
          <p:cNvSpPr/>
          <p:nvPr/>
        </p:nvSpPr>
        <p:spPr>
          <a:xfrm>
            <a:off x="5318369" y="2542786"/>
            <a:ext cx="45719" cy="432048"/>
          </a:xfrm>
          <a:prstGeom prst="righ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D9DEC96-EA9E-4BDD-96FD-9202E912753B}"/>
              </a:ext>
            </a:extLst>
          </p:cNvPr>
          <p:cNvSpPr txBox="1"/>
          <p:nvPr/>
        </p:nvSpPr>
        <p:spPr>
          <a:xfrm>
            <a:off x="457200" y="5662989"/>
            <a:ext cx="8229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a:t>
            </a:r>
            <a:r>
              <a:rPr lang="en-US" altLang="ja-JP" dirty="0"/>
              <a:t>[</a:t>
            </a:r>
            <a:r>
              <a:rPr lang="ja-JP" altLang="en-US" dirty="0"/>
              <a:t>シート見出しを表示する</a:t>
            </a:r>
            <a:r>
              <a:rPr lang="en-US" altLang="ja-JP" dirty="0"/>
              <a:t>]</a:t>
            </a:r>
            <a:r>
              <a:rPr lang="ja-JP" altLang="en-US" dirty="0"/>
              <a:t>チェックボックスをオフして画面がどのように変化するか確認してください。確認したらオンに戻します。</a:t>
            </a:r>
            <a:endParaRPr kumimoji="1" lang="ja-JP" altLang="en-US" dirty="0"/>
          </a:p>
        </p:txBody>
      </p:sp>
    </p:spTree>
    <p:extLst>
      <p:ext uri="{BB962C8B-B14F-4D97-AF65-F5344CB8AC3E}">
        <p14:creationId xmlns:p14="http://schemas.microsoft.com/office/powerpoint/2010/main" val="379532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：詳細設定</a:t>
            </a:r>
            <a:r>
              <a:rPr lang="en-US" altLang="ja-JP" sz="3600" dirty="0"/>
              <a:t>4</a:t>
            </a:r>
            <a:endParaRPr kumimoji="1" lang="ja-JP" altLang="en-US" sz="3600" dirty="0"/>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7876" y="2185203"/>
            <a:ext cx="5528247" cy="3332029"/>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31</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ja-JP" dirty="0"/>
              <a:t>Excel</a:t>
            </a:r>
            <a:r>
              <a:rPr lang="ja-JP" altLang="en-US" dirty="0"/>
              <a:t>の操作についての詳細設定オプションです。</a:t>
            </a:r>
            <a:endParaRPr kumimoji="1" lang="ja-JP" altLang="en-US" dirty="0"/>
          </a:p>
        </p:txBody>
      </p:sp>
      <p:sp>
        <p:nvSpPr>
          <p:cNvPr id="3" name="フローチャート: 処理 2">
            <a:extLst>
              <a:ext uri="{FF2B5EF4-FFF2-40B4-BE49-F238E27FC236}">
                <a16:creationId xmlns:a16="http://schemas.microsoft.com/office/drawing/2014/main" id="{EE26565F-6101-425B-8A4F-B94239BD47B1}"/>
              </a:ext>
            </a:extLst>
          </p:cNvPr>
          <p:cNvSpPr/>
          <p:nvPr/>
        </p:nvSpPr>
        <p:spPr>
          <a:xfrm>
            <a:off x="4283968" y="3267743"/>
            <a:ext cx="2916000" cy="277200"/>
          </a:xfrm>
          <a:prstGeom prst="flowChartProcess">
            <a:avLst/>
          </a:prstGeom>
          <a:ln w="12700">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rgbClr val="FF0000"/>
                </a:solidFill>
              </a:rPr>
              <a:t>枠線の表示</a:t>
            </a:r>
            <a:r>
              <a:rPr kumimoji="1" lang="en-US" altLang="ja-JP" sz="1400" dirty="0">
                <a:solidFill>
                  <a:srgbClr val="FF0000"/>
                </a:solidFill>
              </a:rPr>
              <a:t>/</a:t>
            </a:r>
            <a:r>
              <a:rPr lang="ja-JP" altLang="en-US" sz="1400" dirty="0">
                <a:solidFill>
                  <a:srgbClr val="FF0000"/>
                </a:solidFill>
              </a:rPr>
              <a:t>非表示、枠線の色を変更することができます</a:t>
            </a:r>
            <a:r>
              <a:rPr lang="ja-JP" altLang="en-US" sz="1200" dirty="0">
                <a:solidFill>
                  <a:srgbClr val="FF0000"/>
                </a:solidFill>
              </a:rPr>
              <a:t>。</a:t>
            </a:r>
            <a:endParaRPr kumimoji="1" lang="ja-JP" altLang="en-US" sz="1200" dirty="0">
              <a:solidFill>
                <a:srgbClr val="FF0000"/>
              </a:solidFill>
            </a:endParaRPr>
          </a:p>
        </p:txBody>
      </p:sp>
      <p:cxnSp>
        <p:nvCxnSpPr>
          <p:cNvPr id="9" name="直線矢印コネクタ 8">
            <a:extLst>
              <a:ext uri="{FF2B5EF4-FFF2-40B4-BE49-F238E27FC236}">
                <a16:creationId xmlns:a16="http://schemas.microsoft.com/office/drawing/2014/main" id="{977E9C8C-0FE5-4CFE-B6F6-8D8FC4B893B8}"/>
              </a:ext>
            </a:extLst>
          </p:cNvPr>
          <p:cNvCxnSpPr/>
          <p:nvPr/>
        </p:nvCxnSpPr>
        <p:spPr>
          <a:xfrm flipH="1" flipV="1">
            <a:off x="3599520" y="3400927"/>
            <a:ext cx="684448" cy="541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8033F431-AECD-411F-B8D0-32826E4D09E5}"/>
              </a:ext>
            </a:extLst>
          </p:cNvPr>
          <p:cNvSpPr txBox="1"/>
          <p:nvPr/>
        </p:nvSpPr>
        <p:spPr>
          <a:xfrm>
            <a:off x="457200" y="5662989"/>
            <a:ext cx="8229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練習：枠線の色を「青」にして</a:t>
            </a:r>
            <a:r>
              <a:rPr lang="en-US" altLang="ja-JP" dirty="0"/>
              <a:t>[OK]</a:t>
            </a:r>
            <a:r>
              <a:rPr lang="ja-JP" altLang="en-US" dirty="0"/>
              <a:t>をクリックします。画面がどのように変化するか確認してください。</a:t>
            </a:r>
            <a:endParaRPr kumimoji="1" lang="ja-JP" altLang="en-US" dirty="0"/>
          </a:p>
        </p:txBody>
      </p:sp>
    </p:spTree>
    <p:extLst>
      <p:ext uri="{BB962C8B-B14F-4D97-AF65-F5344CB8AC3E}">
        <p14:creationId xmlns:p14="http://schemas.microsoft.com/office/powerpoint/2010/main" val="6362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a:t>
            </a:r>
            <a:r>
              <a:rPr kumimoji="1" lang="ja-JP" altLang="en-US" sz="3600" dirty="0"/>
              <a:t>のオプション</a:t>
            </a:r>
            <a:r>
              <a:rPr lang="ja-JP" altLang="en-US" sz="3600" dirty="0"/>
              <a:t>：詳細設定</a:t>
            </a:r>
            <a:r>
              <a:rPr lang="en-US" altLang="ja-JP" sz="3600" dirty="0"/>
              <a:t>5</a:t>
            </a:r>
            <a:endParaRPr kumimoji="1" lang="ja-JP" altLang="en-US" sz="3600" dirty="0"/>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7877" y="2665854"/>
            <a:ext cx="5528245" cy="3332029"/>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32</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ja-JP" dirty="0"/>
              <a:t>Excel</a:t>
            </a:r>
            <a:r>
              <a:rPr lang="ja-JP" altLang="en-US" dirty="0"/>
              <a:t>の操作についての詳細設定オプションです。</a:t>
            </a:r>
            <a:endParaRPr kumimoji="1" lang="ja-JP" altLang="en-US" dirty="0"/>
          </a:p>
        </p:txBody>
      </p:sp>
      <p:sp>
        <p:nvSpPr>
          <p:cNvPr id="3" name="正方形/長方形 2">
            <a:extLst>
              <a:ext uri="{FF2B5EF4-FFF2-40B4-BE49-F238E27FC236}">
                <a16:creationId xmlns:a16="http://schemas.microsoft.com/office/drawing/2014/main" id="{C84217B4-BAA4-47B6-9ED6-572003F938D7}"/>
              </a:ext>
            </a:extLst>
          </p:cNvPr>
          <p:cNvSpPr/>
          <p:nvPr/>
        </p:nvSpPr>
        <p:spPr>
          <a:xfrm>
            <a:off x="2814312" y="4620050"/>
            <a:ext cx="2952328" cy="180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694D111D-1343-4DC8-B5A6-B5DB240B00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220" y="3764800"/>
            <a:ext cx="2452077" cy="1890500"/>
          </a:xfrm>
          <a:prstGeom prst="rect">
            <a:avLst/>
          </a:prstGeom>
          <a:ln>
            <a:solidFill>
              <a:schemeClr val="accent6">
                <a:lumMod val="50000"/>
              </a:schemeClr>
            </a:solidFill>
          </a:ln>
        </p:spPr>
      </p:pic>
      <p:cxnSp>
        <p:nvCxnSpPr>
          <p:cNvPr id="11" name="直線矢印コネクタ 10">
            <a:extLst>
              <a:ext uri="{FF2B5EF4-FFF2-40B4-BE49-F238E27FC236}">
                <a16:creationId xmlns:a16="http://schemas.microsoft.com/office/drawing/2014/main" id="{BC21BD28-82C2-41A4-8599-211559146B97}"/>
              </a:ext>
            </a:extLst>
          </p:cNvPr>
          <p:cNvCxnSpPr/>
          <p:nvPr/>
        </p:nvCxnSpPr>
        <p:spPr>
          <a:xfrm>
            <a:off x="5766640" y="4710050"/>
            <a:ext cx="465580" cy="0"/>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FE919C6D-260A-4947-885C-17998C0EA254}"/>
              </a:ext>
            </a:extLst>
          </p:cNvPr>
          <p:cNvSpPr txBox="1"/>
          <p:nvPr/>
        </p:nvSpPr>
        <p:spPr>
          <a:xfrm>
            <a:off x="576000" y="6013767"/>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ja-JP" spc="-150" dirty="0"/>
              <a:t>[</a:t>
            </a:r>
            <a:r>
              <a:rPr lang="ja-JP" altLang="en-US" spc="-150" dirty="0"/>
              <a:t>ユーザー設定リスト</a:t>
            </a:r>
            <a:r>
              <a:rPr lang="en-US" altLang="ja-JP" spc="-150" dirty="0"/>
              <a:t>]</a:t>
            </a:r>
            <a:r>
              <a:rPr lang="ja-JP" altLang="en-US" spc="-150" dirty="0"/>
              <a:t>は利用者が作成します。使用・作成方法は別途説明します。</a:t>
            </a:r>
            <a:endParaRPr kumimoji="1" lang="ja-JP" altLang="en-US" spc="-150" dirty="0"/>
          </a:p>
        </p:txBody>
      </p:sp>
    </p:spTree>
    <p:extLst>
      <p:ext uri="{BB962C8B-B14F-4D97-AF65-F5344CB8AC3E}">
        <p14:creationId xmlns:p14="http://schemas.microsoft.com/office/powerpoint/2010/main" val="2836806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lang="ja-JP" altLang="en-US" sz="3600" dirty="0"/>
              <a:t>リボンのユーザー設定</a:t>
            </a:r>
            <a:endParaRPr kumimoji="1" lang="ja-JP" altLang="en-US" sz="3600" dirty="0"/>
          </a:p>
        </p:txBody>
      </p:sp>
      <p:pic>
        <p:nvPicPr>
          <p:cNvPr id="14" name="コンテンツ プレースホルダ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70192" y="2665854"/>
            <a:ext cx="4603615" cy="3332029"/>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33</a:t>
            </a:fld>
            <a:endParaRPr kumimoji="1" lang="ja-JP" altLang="en-US" dirty="0"/>
          </a:p>
        </p:txBody>
      </p:sp>
      <p:sp>
        <p:nvSpPr>
          <p:cNvPr id="8" name="テキスト ボックス 7"/>
          <p:cNvSpPr txBox="1"/>
          <p:nvPr/>
        </p:nvSpPr>
        <p:spPr>
          <a:xfrm>
            <a:off x="576000" y="1643050"/>
            <a:ext cx="79920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dirty="0"/>
              <a:t>リボンのカスタマイズができます。</a:t>
            </a:r>
            <a:endParaRPr lang="en-US" altLang="ja-JP" dirty="0"/>
          </a:p>
          <a:p>
            <a:r>
              <a:rPr lang="en-US" altLang="ja-JP" dirty="0"/>
              <a:t>[</a:t>
            </a:r>
            <a:r>
              <a:rPr lang="ja-JP" altLang="en-US" dirty="0"/>
              <a:t>描画</a:t>
            </a:r>
            <a:r>
              <a:rPr lang="en-US" altLang="ja-JP" dirty="0"/>
              <a:t>]</a:t>
            </a:r>
            <a:r>
              <a:rPr lang="ja-JP" altLang="en-US" dirty="0"/>
              <a:t>タブや</a:t>
            </a:r>
            <a:r>
              <a:rPr lang="en-US" altLang="ja-JP" dirty="0"/>
              <a:t>[</a:t>
            </a:r>
            <a:r>
              <a:rPr lang="ja-JP" altLang="en-US" dirty="0"/>
              <a:t>開発</a:t>
            </a:r>
            <a:r>
              <a:rPr lang="en-US" altLang="ja-JP" dirty="0"/>
              <a:t>]</a:t>
            </a:r>
            <a:r>
              <a:rPr lang="ja-JP" altLang="en-US" dirty="0"/>
              <a:t>タブを追加する時に✔を入れます。</a:t>
            </a:r>
            <a:endParaRPr kumimoji="1" lang="ja-JP" altLang="en-US" dirty="0"/>
          </a:p>
        </p:txBody>
      </p:sp>
      <p:cxnSp>
        <p:nvCxnSpPr>
          <p:cNvPr id="7" name="直線矢印コネクタ 6">
            <a:extLst>
              <a:ext uri="{FF2B5EF4-FFF2-40B4-BE49-F238E27FC236}">
                <a16:creationId xmlns:a16="http://schemas.microsoft.com/office/drawing/2014/main" id="{45A25D5E-CC42-4E3A-B153-94197A768518}"/>
              </a:ext>
            </a:extLst>
          </p:cNvPr>
          <p:cNvCxnSpPr/>
          <p:nvPr/>
        </p:nvCxnSpPr>
        <p:spPr>
          <a:xfrm flipH="1">
            <a:off x="5508104" y="4221088"/>
            <a:ext cx="57606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E522EB07-5C32-49FB-9DAC-22CE87D5E156}"/>
              </a:ext>
            </a:extLst>
          </p:cNvPr>
          <p:cNvCxnSpPr/>
          <p:nvPr/>
        </p:nvCxnSpPr>
        <p:spPr>
          <a:xfrm flipH="1">
            <a:off x="5508104" y="4706094"/>
            <a:ext cx="57606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585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lang="ja-JP" altLang="en-US" sz="3600" dirty="0"/>
              <a:t>クイックアクセスツールバーの変更</a:t>
            </a:r>
            <a:endParaRPr kumimoji="1" lang="ja-JP" altLang="en-US" sz="3600" dirty="0"/>
          </a:p>
        </p:txBody>
      </p:sp>
      <p:pic>
        <p:nvPicPr>
          <p:cNvPr id="14" name="コンテンツ プレースホルダ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70192" y="2665854"/>
            <a:ext cx="4603615" cy="3332028"/>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34</a:t>
            </a:fld>
            <a:endParaRPr kumimoji="1" lang="ja-JP" altLang="en-US" dirty="0"/>
          </a:p>
        </p:txBody>
      </p:sp>
      <p:sp>
        <p:nvSpPr>
          <p:cNvPr id="8" name="テキスト ボックス 7"/>
          <p:cNvSpPr txBox="1"/>
          <p:nvPr/>
        </p:nvSpPr>
        <p:spPr>
          <a:xfrm>
            <a:off x="576000" y="1643050"/>
            <a:ext cx="7992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dirty="0"/>
              <a:t>クイックアクセスツールバーのカスタマイズができます。</a:t>
            </a:r>
            <a:endParaRPr lang="en-US" altLang="ja-JP" dirty="0"/>
          </a:p>
        </p:txBody>
      </p:sp>
    </p:spTree>
    <p:extLst>
      <p:ext uri="{BB962C8B-B14F-4D97-AF65-F5344CB8AC3E}">
        <p14:creationId xmlns:p14="http://schemas.microsoft.com/office/powerpoint/2010/main" val="1208621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lang="ja-JP" altLang="en-US" sz="3600" dirty="0"/>
              <a:t>アドイン</a:t>
            </a:r>
            <a:endParaRPr kumimoji="1" lang="ja-JP" altLang="en-US" sz="3600" dirty="0"/>
          </a:p>
        </p:txBody>
      </p:sp>
      <p:pic>
        <p:nvPicPr>
          <p:cNvPr id="14" name="コンテンツ プレースホルダ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70192" y="2665854"/>
            <a:ext cx="4603614" cy="3332028"/>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35</a:t>
            </a:fld>
            <a:endParaRPr kumimoji="1" lang="ja-JP" altLang="en-US" dirty="0"/>
          </a:p>
        </p:txBody>
      </p:sp>
      <p:sp>
        <p:nvSpPr>
          <p:cNvPr id="8" name="テキスト ボックス 7"/>
          <p:cNvSpPr txBox="1"/>
          <p:nvPr/>
        </p:nvSpPr>
        <p:spPr>
          <a:xfrm>
            <a:off x="576000" y="1643050"/>
            <a:ext cx="79920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ja-JP" dirty="0"/>
              <a:t>Excel</a:t>
            </a:r>
            <a:r>
              <a:rPr lang="ja-JP" altLang="en-US" dirty="0"/>
              <a:t>の機能を増やします。</a:t>
            </a:r>
            <a:endParaRPr lang="en-US" altLang="ja-JP" dirty="0"/>
          </a:p>
          <a:p>
            <a:r>
              <a:rPr lang="ja-JP" altLang="en-US" dirty="0"/>
              <a:t>アドインを使わないと分析ツールなどが動作しません。</a:t>
            </a:r>
            <a:endParaRPr lang="en-US" altLang="ja-JP" dirty="0"/>
          </a:p>
        </p:txBody>
      </p:sp>
    </p:spTree>
    <p:extLst>
      <p:ext uri="{BB962C8B-B14F-4D97-AF65-F5344CB8AC3E}">
        <p14:creationId xmlns:p14="http://schemas.microsoft.com/office/powerpoint/2010/main" val="633388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lang="ja-JP" altLang="en-US" sz="3600" dirty="0"/>
              <a:t>セルのコンテキストメニュー</a:t>
            </a:r>
            <a:endParaRPr kumimoji="1" lang="ja-JP" altLang="en-US" sz="3600" dirty="0"/>
          </a:p>
        </p:txBody>
      </p:sp>
      <p:pic>
        <p:nvPicPr>
          <p:cNvPr id="14" name="コンテンツ プレースホルダ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0884" y="2665854"/>
            <a:ext cx="2242229" cy="3332028"/>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36</a:t>
            </a:fld>
            <a:endParaRPr kumimoji="1" lang="ja-JP" altLang="en-US" dirty="0"/>
          </a:p>
        </p:txBody>
      </p:sp>
      <p:sp>
        <p:nvSpPr>
          <p:cNvPr id="8" name="テキスト ボックス 7"/>
          <p:cNvSpPr txBox="1"/>
          <p:nvPr/>
        </p:nvSpPr>
        <p:spPr>
          <a:xfrm>
            <a:off x="576000" y="1643050"/>
            <a:ext cx="79920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dirty="0"/>
              <a:t>セル</a:t>
            </a:r>
            <a:r>
              <a:rPr lang="en-US" altLang="ja-JP" dirty="0"/>
              <a:t>Cell</a:t>
            </a:r>
            <a:r>
              <a:rPr lang="ja-JP" altLang="en-US" dirty="0"/>
              <a:t>をマウスの右クリック後に表示されるメニュー。</a:t>
            </a:r>
            <a:endParaRPr lang="en-US" altLang="ja-JP" dirty="0"/>
          </a:p>
          <a:p>
            <a:r>
              <a:rPr lang="ja-JP" altLang="en-US" dirty="0"/>
              <a:t>行</a:t>
            </a:r>
            <a:r>
              <a:rPr lang="en-US" altLang="ja-JP" dirty="0"/>
              <a:t>Row</a:t>
            </a:r>
            <a:r>
              <a:rPr lang="ja-JP" altLang="en-US" dirty="0"/>
              <a:t>や列</a:t>
            </a:r>
            <a:r>
              <a:rPr lang="en-US" altLang="ja-JP" dirty="0"/>
              <a:t>Column</a:t>
            </a:r>
            <a:r>
              <a:rPr lang="ja-JP" altLang="en-US" dirty="0"/>
              <a:t>などでもメニューが表示されます。</a:t>
            </a:r>
            <a:endParaRPr lang="en-US" altLang="ja-JP" dirty="0"/>
          </a:p>
        </p:txBody>
      </p:sp>
      <p:pic>
        <p:nvPicPr>
          <p:cNvPr id="7" name="図 6">
            <a:extLst>
              <a:ext uri="{FF2B5EF4-FFF2-40B4-BE49-F238E27FC236}">
                <a16:creationId xmlns:a16="http://schemas.microsoft.com/office/drawing/2014/main" id="{09E85EE8-B295-4937-B0A6-5E3070842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484" y="3146322"/>
            <a:ext cx="304800" cy="304800"/>
          </a:xfrm>
          <a:prstGeom prst="rect">
            <a:avLst/>
          </a:prstGeom>
        </p:spPr>
      </p:pic>
    </p:spTree>
    <p:extLst>
      <p:ext uri="{BB962C8B-B14F-4D97-AF65-F5344CB8AC3E}">
        <p14:creationId xmlns:p14="http://schemas.microsoft.com/office/powerpoint/2010/main" val="3774957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kumimoji="1" lang="ja-JP" altLang="en-US" sz="3600" dirty="0"/>
              <a:t>ショートカットキー</a:t>
            </a:r>
            <a:r>
              <a:rPr lang="ja-JP" altLang="en-US" dirty="0"/>
              <a:t>（</a:t>
            </a:r>
            <a:r>
              <a:rPr kumimoji="1" lang="ja-JP" altLang="en-US" dirty="0"/>
              <a:t>例）</a:t>
            </a:r>
          </a:p>
        </p:txBody>
      </p:sp>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val="4252102046"/>
              </p:ext>
            </p:extLst>
          </p:nvPr>
        </p:nvGraphicFramePr>
        <p:xfrm>
          <a:off x="457200" y="1600200"/>
          <a:ext cx="8209753" cy="4333240"/>
        </p:xfrm>
        <a:graphic>
          <a:graphicData uri="http://schemas.openxmlformats.org/drawingml/2006/table">
            <a:tbl>
              <a:tblPr bandRow="1">
                <a:tableStyleId>{5C22544A-7EE6-4342-B048-85BDC9FD1C3A}</a:tableStyleId>
              </a:tblPr>
              <a:tblGrid>
                <a:gridCol w="1134364">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1181989">
                  <a:extLst>
                    <a:ext uri="{9D8B030D-6E8A-4147-A177-3AD203B41FA5}">
                      <a16:colId xmlns:a16="http://schemas.microsoft.com/office/drawing/2014/main" val="20002"/>
                    </a:ext>
                  </a:extLst>
                </a:gridCol>
                <a:gridCol w="3085088">
                  <a:extLst>
                    <a:ext uri="{9D8B030D-6E8A-4147-A177-3AD203B41FA5}">
                      <a16:colId xmlns:a16="http://schemas.microsoft.com/office/drawing/2014/main" val="20003"/>
                    </a:ext>
                  </a:extLst>
                </a:gridCol>
              </a:tblGrid>
              <a:tr h="370840">
                <a:tc>
                  <a:txBody>
                    <a:bodyPr/>
                    <a:lstStyle/>
                    <a:p>
                      <a:r>
                        <a:rPr kumimoji="1" lang="en-US" altLang="ja-JP" sz="1600"/>
                        <a:t>Ctrl</a:t>
                      </a:r>
                      <a:r>
                        <a:rPr kumimoji="1" lang="ja-JP" altLang="en-US" sz="1600"/>
                        <a:t>キー</a:t>
                      </a:r>
                      <a:r>
                        <a:rPr kumimoji="1" lang="en-US" altLang="ja-JP" sz="1600"/>
                        <a:t>+A</a:t>
                      </a:r>
                      <a:endParaRPr kumimoji="1" lang="ja-JP" altLang="en-US" sz="1600"/>
                    </a:p>
                  </a:txBody>
                  <a:tcPr/>
                </a:tc>
                <a:tc>
                  <a:txBody>
                    <a:bodyPr/>
                    <a:lstStyle/>
                    <a:p>
                      <a:r>
                        <a:rPr lang="ja-JP" altLang="en-US" sz="1600"/>
                        <a:t>全て選択</a:t>
                      </a:r>
                      <a:endParaRPr kumimoji="1" lang="ja-JP" altLang="en-US" sz="1600"/>
                    </a:p>
                  </a:txBody>
                  <a:tcPr/>
                </a:tc>
                <a:tc>
                  <a:txBody>
                    <a:bodyPr/>
                    <a:lstStyle/>
                    <a:p>
                      <a:r>
                        <a:rPr kumimoji="1" lang="en-US" altLang="ja-JP" sz="1600"/>
                        <a:t>Ctrl</a:t>
                      </a:r>
                      <a:r>
                        <a:rPr kumimoji="1" lang="ja-JP" altLang="en-US" sz="1600"/>
                        <a:t>キー</a:t>
                      </a:r>
                      <a:r>
                        <a:rPr kumimoji="1" lang="en-US" altLang="ja-JP" sz="1600"/>
                        <a:t>+</a:t>
                      </a:r>
                      <a:r>
                        <a:rPr lang="en-US" sz="1600"/>
                        <a:t>O</a:t>
                      </a:r>
                    </a:p>
                  </a:txBody>
                  <a:tcPr anchor="ctr"/>
                </a:tc>
                <a:tc>
                  <a:txBody>
                    <a:bodyPr/>
                    <a:lstStyle/>
                    <a:p>
                      <a:r>
                        <a:rPr lang="ja-JP" altLang="en-US" sz="1600"/>
                        <a:t>［ファイルを開く］ダイアログの表示</a:t>
                      </a:r>
                    </a:p>
                  </a:txBody>
                  <a:tcPr anchor="ct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a:t>Ctrl</a:t>
                      </a:r>
                      <a:r>
                        <a:rPr kumimoji="1" lang="ja-JP" altLang="en-US" sz="1600"/>
                        <a:t>キー</a:t>
                      </a:r>
                      <a:r>
                        <a:rPr kumimoji="1" lang="en-US" altLang="ja-JP" sz="1600"/>
                        <a:t>+B</a:t>
                      </a:r>
                      <a:endParaRPr kumimoji="1" lang="ja-JP" altLang="en-US" sz="1600"/>
                    </a:p>
                  </a:txBody>
                  <a:tcPr/>
                </a:tc>
                <a:tc>
                  <a:txBody>
                    <a:bodyPr/>
                    <a:lstStyle/>
                    <a:p>
                      <a:r>
                        <a:rPr lang="ja-JP" altLang="en-US" sz="1600"/>
                        <a:t>［太字］の設定・解除</a:t>
                      </a:r>
                      <a:endParaRPr kumimoji="1" lang="ja-JP" altLang="en-US" sz="1600"/>
                    </a:p>
                  </a:txBody>
                  <a:tcPr/>
                </a:tc>
                <a:tc>
                  <a:txBody>
                    <a:bodyPr/>
                    <a:lstStyle/>
                    <a:p>
                      <a:r>
                        <a:rPr kumimoji="1" lang="en-US" altLang="ja-JP" sz="1600" dirty="0"/>
                        <a:t>Ctrl</a:t>
                      </a:r>
                      <a:r>
                        <a:rPr kumimoji="1" lang="ja-JP" altLang="en-US" sz="1600" dirty="0"/>
                        <a:t>キー</a:t>
                      </a:r>
                      <a:r>
                        <a:rPr kumimoji="1" lang="en-US" altLang="ja-JP" sz="1600" dirty="0"/>
                        <a:t>+</a:t>
                      </a:r>
                      <a:r>
                        <a:rPr lang="en-US" sz="1600" dirty="0"/>
                        <a:t>P</a:t>
                      </a:r>
                    </a:p>
                  </a:txBody>
                  <a:tcPr anchor="ctr"/>
                </a:tc>
                <a:tc>
                  <a:txBody>
                    <a:bodyPr/>
                    <a:lstStyle/>
                    <a:p>
                      <a:r>
                        <a:rPr lang="ja-JP" altLang="en-US" sz="1600"/>
                        <a:t>［印刷］ダイアログの表示</a:t>
                      </a:r>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a:t>Ctrl</a:t>
                      </a:r>
                      <a:r>
                        <a:rPr kumimoji="1" lang="ja-JP" altLang="en-US" sz="1600"/>
                        <a:t>キー</a:t>
                      </a:r>
                      <a:r>
                        <a:rPr kumimoji="1" lang="en-US" altLang="ja-JP" sz="1600"/>
                        <a:t>+C</a:t>
                      </a:r>
                      <a:endParaRPr kumimoji="1" lang="ja-JP" altLang="en-US" sz="1600"/>
                    </a:p>
                  </a:txBody>
                  <a:tcPr/>
                </a:tc>
                <a:tc>
                  <a:txBody>
                    <a:bodyPr/>
                    <a:lstStyle/>
                    <a:p>
                      <a:r>
                        <a:rPr lang="ja-JP" altLang="en-US" sz="1600"/>
                        <a:t>［コピー］の実行</a:t>
                      </a:r>
                      <a:endParaRPr kumimoji="1" lang="ja-JP" altLang="en-US" sz="1600"/>
                    </a:p>
                  </a:txBody>
                  <a:tcPr/>
                </a:tc>
                <a:tc>
                  <a:txBody>
                    <a:bodyPr/>
                    <a:lstStyle/>
                    <a:p>
                      <a:r>
                        <a:rPr kumimoji="1" lang="en-US" altLang="ja-JP" sz="1600"/>
                        <a:t>Ctrl</a:t>
                      </a:r>
                      <a:r>
                        <a:rPr kumimoji="1" lang="ja-JP" altLang="en-US" sz="1600"/>
                        <a:t>キー</a:t>
                      </a:r>
                      <a:r>
                        <a:rPr kumimoji="1" lang="en-US" altLang="ja-JP" sz="1600"/>
                        <a:t>+</a:t>
                      </a:r>
                      <a:r>
                        <a:rPr lang="en-US" sz="1600"/>
                        <a:t>R</a:t>
                      </a:r>
                    </a:p>
                  </a:txBody>
                  <a:tcPr anchor="ctr"/>
                </a:tc>
                <a:tc>
                  <a:txBody>
                    <a:bodyPr/>
                    <a:lstStyle/>
                    <a:p>
                      <a:r>
                        <a:rPr lang="ja-JP" altLang="en-US" sz="1600"/>
                        <a:t>左のセルのコピー＆貼り付け</a:t>
                      </a:r>
                    </a:p>
                  </a:txBody>
                  <a:tcPr anchor="ctr"/>
                </a:tc>
                <a:extLst>
                  <a:ext uri="{0D108BD9-81ED-4DB2-BD59-A6C34878D82A}">
                    <a16:rowId xmlns:a16="http://schemas.microsoft.com/office/drawing/2014/main" val="10002"/>
                  </a:ext>
                </a:extLst>
              </a:tr>
              <a:tr h="370840">
                <a:tc>
                  <a:txBody>
                    <a:bodyPr/>
                    <a:lstStyle/>
                    <a:p>
                      <a:r>
                        <a:rPr lang="en-US" sz="1600"/>
                        <a:t>Ctrl</a:t>
                      </a:r>
                      <a:r>
                        <a:rPr kumimoji="1" lang="ja-JP" altLang="en-US" sz="1600"/>
                        <a:t>キー</a:t>
                      </a:r>
                      <a:r>
                        <a:rPr kumimoji="1" lang="en-US" altLang="ja-JP" sz="1600"/>
                        <a:t>+D</a:t>
                      </a:r>
                      <a:endParaRPr lang="en-US" sz="1600"/>
                    </a:p>
                  </a:txBody>
                  <a:tcPr anchor="ctr"/>
                </a:tc>
                <a:tc>
                  <a:txBody>
                    <a:bodyPr/>
                    <a:lstStyle/>
                    <a:p>
                      <a:r>
                        <a:rPr lang="ja-JP" altLang="en-US" sz="1600"/>
                        <a:t>上のセルのコピー＆貼り付け</a:t>
                      </a:r>
                    </a:p>
                  </a:txBody>
                  <a:tcPr anchor="ctr"/>
                </a:tc>
                <a:tc>
                  <a:txBody>
                    <a:bodyPr/>
                    <a:lstStyle/>
                    <a:p>
                      <a:r>
                        <a:rPr kumimoji="1" lang="en-US" altLang="ja-JP" sz="1600"/>
                        <a:t>Ctrl</a:t>
                      </a:r>
                      <a:r>
                        <a:rPr kumimoji="1" lang="ja-JP" altLang="en-US" sz="1600"/>
                        <a:t>キー</a:t>
                      </a:r>
                      <a:r>
                        <a:rPr kumimoji="1" lang="en-US" altLang="ja-JP" sz="1600"/>
                        <a:t>+</a:t>
                      </a:r>
                      <a:r>
                        <a:rPr lang="en-US" sz="1600"/>
                        <a:t>S</a:t>
                      </a:r>
                    </a:p>
                  </a:txBody>
                  <a:tcPr anchor="ctr"/>
                </a:tc>
                <a:tc>
                  <a:txBody>
                    <a:bodyPr/>
                    <a:lstStyle/>
                    <a:p>
                      <a:r>
                        <a:rPr lang="ja-JP" altLang="en-US" sz="1600" dirty="0"/>
                        <a:t>［上書き保存］の実行</a:t>
                      </a:r>
                    </a:p>
                  </a:txBody>
                  <a:tcPr anchor="ctr"/>
                </a:tc>
                <a:extLst>
                  <a:ext uri="{0D108BD9-81ED-4DB2-BD59-A6C34878D82A}">
                    <a16:rowId xmlns:a16="http://schemas.microsoft.com/office/drawing/2014/main" val="10003"/>
                  </a:ext>
                </a:extLst>
              </a:tr>
              <a:tr h="370840">
                <a:tc>
                  <a:txBody>
                    <a:bodyPr/>
                    <a:lstStyle/>
                    <a:p>
                      <a:r>
                        <a:rPr lang="en-US" sz="1600"/>
                        <a:t>Ctrl</a:t>
                      </a:r>
                      <a:r>
                        <a:rPr kumimoji="1" lang="ja-JP" altLang="en-US" sz="1600"/>
                        <a:t>キー</a:t>
                      </a:r>
                      <a:r>
                        <a:rPr kumimoji="1" lang="en-US" altLang="ja-JP" sz="1600"/>
                        <a:t>+F</a:t>
                      </a:r>
                      <a:endParaRPr lang="en-US" sz="16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a:t>［検索（と置換）］ダイアログの表示</a:t>
                      </a:r>
                    </a:p>
                  </a:txBody>
                  <a:tcPr anchor="ctr"/>
                </a:tc>
                <a:tc>
                  <a:txBody>
                    <a:bodyPr/>
                    <a:lstStyle/>
                    <a:p>
                      <a:r>
                        <a:rPr kumimoji="1" lang="en-US" altLang="ja-JP" sz="1600" dirty="0"/>
                        <a:t>Ctrl</a:t>
                      </a:r>
                      <a:r>
                        <a:rPr kumimoji="1" lang="ja-JP" altLang="en-US" sz="1600" dirty="0"/>
                        <a:t>キー</a:t>
                      </a:r>
                      <a:r>
                        <a:rPr kumimoji="1" lang="en-US" altLang="ja-JP" sz="1600" dirty="0"/>
                        <a:t>+</a:t>
                      </a:r>
                      <a:r>
                        <a:rPr lang="en-US" sz="1600" dirty="0"/>
                        <a:t>U</a:t>
                      </a:r>
                    </a:p>
                  </a:txBody>
                  <a:tcPr anchor="ctr"/>
                </a:tc>
                <a:tc>
                  <a:txBody>
                    <a:bodyPr/>
                    <a:lstStyle/>
                    <a:p>
                      <a:r>
                        <a:rPr lang="ja-JP" altLang="en-US" sz="1600"/>
                        <a:t>［下線］の設定・解除</a:t>
                      </a:r>
                    </a:p>
                  </a:txBody>
                  <a:tcPr anchor="ctr"/>
                </a:tc>
                <a:extLst>
                  <a:ext uri="{0D108BD9-81ED-4DB2-BD59-A6C34878D82A}">
                    <a16:rowId xmlns:a16="http://schemas.microsoft.com/office/drawing/2014/main" val="10004"/>
                  </a:ext>
                </a:extLst>
              </a:tr>
              <a:tr h="370840">
                <a:tc>
                  <a:txBody>
                    <a:bodyPr/>
                    <a:lstStyle/>
                    <a:p>
                      <a:r>
                        <a:rPr lang="en-US" sz="1600"/>
                        <a:t>Ctrl</a:t>
                      </a:r>
                      <a:r>
                        <a:rPr kumimoji="1" lang="ja-JP" altLang="en-US" sz="1600"/>
                        <a:t>キー</a:t>
                      </a:r>
                      <a:r>
                        <a:rPr kumimoji="1" lang="en-US" altLang="ja-JP" sz="1600"/>
                        <a:t>+G</a:t>
                      </a:r>
                      <a:endParaRPr lang="en-US" sz="16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a:t>［ジャンプ］ダイアログの表示</a:t>
                      </a:r>
                    </a:p>
                  </a:txBody>
                  <a:tcPr anchor="ctr"/>
                </a:tc>
                <a:tc>
                  <a:txBody>
                    <a:bodyPr/>
                    <a:lstStyle/>
                    <a:p>
                      <a:r>
                        <a:rPr kumimoji="1" lang="en-US" altLang="ja-JP" sz="1600"/>
                        <a:t>Ctrl</a:t>
                      </a:r>
                      <a:r>
                        <a:rPr kumimoji="1" lang="ja-JP" altLang="en-US" sz="1600"/>
                        <a:t>キー</a:t>
                      </a:r>
                      <a:r>
                        <a:rPr kumimoji="1" lang="en-US" altLang="ja-JP" sz="1600"/>
                        <a:t>+</a:t>
                      </a:r>
                      <a:r>
                        <a:rPr lang="en-US" sz="1600"/>
                        <a:t>V</a:t>
                      </a:r>
                    </a:p>
                  </a:txBody>
                  <a:tcPr anchor="ctr"/>
                </a:tc>
                <a:tc>
                  <a:txBody>
                    <a:bodyPr/>
                    <a:lstStyle/>
                    <a:p>
                      <a:r>
                        <a:rPr lang="ja-JP" altLang="en-US" sz="1600"/>
                        <a:t>［貼り付け］の実行</a:t>
                      </a:r>
                    </a:p>
                  </a:txBody>
                  <a:tcPr anchor="ctr"/>
                </a:tc>
                <a:extLst>
                  <a:ext uri="{0D108BD9-81ED-4DB2-BD59-A6C34878D82A}">
                    <a16:rowId xmlns:a16="http://schemas.microsoft.com/office/drawing/2014/main" val="10005"/>
                  </a:ext>
                </a:extLst>
              </a:tr>
              <a:tr h="370840">
                <a:tc>
                  <a:txBody>
                    <a:bodyPr/>
                    <a:lstStyle/>
                    <a:p>
                      <a:r>
                        <a:rPr lang="en-US" sz="1600"/>
                        <a:t>Ctrl</a:t>
                      </a:r>
                      <a:r>
                        <a:rPr kumimoji="1" lang="ja-JP" altLang="en-US" sz="1600"/>
                        <a:t>キー</a:t>
                      </a:r>
                      <a:r>
                        <a:rPr kumimoji="1" lang="en-US" altLang="ja-JP" sz="1600"/>
                        <a:t>+H</a:t>
                      </a:r>
                      <a:endParaRPr lang="en-US" sz="16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a:t>［（検索と）置換］ダイアログの表示</a:t>
                      </a:r>
                    </a:p>
                  </a:txBody>
                  <a:tcPr anchor="ctr"/>
                </a:tc>
                <a:tc>
                  <a:txBody>
                    <a:bodyPr/>
                    <a:lstStyle/>
                    <a:p>
                      <a:r>
                        <a:rPr kumimoji="1" lang="en-US" altLang="ja-JP" sz="1600"/>
                        <a:t>Ctrl</a:t>
                      </a:r>
                      <a:r>
                        <a:rPr kumimoji="1" lang="ja-JP" altLang="en-US" sz="1600"/>
                        <a:t>キー</a:t>
                      </a:r>
                      <a:r>
                        <a:rPr kumimoji="1" lang="en-US" altLang="ja-JP" sz="1600"/>
                        <a:t>+</a:t>
                      </a:r>
                      <a:r>
                        <a:rPr lang="en-US" sz="1600"/>
                        <a:t>W</a:t>
                      </a:r>
                    </a:p>
                  </a:txBody>
                  <a:tcPr anchor="ctr"/>
                </a:tc>
                <a:tc>
                  <a:txBody>
                    <a:bodyPr/>
                    <a:lstStyle/>
                    <a:p>
                      <a:r>
                        <a:rPr lang="ja-JP" altLang="en-US" sz="1600"/>
                        <a:t>［閉じる］の実行</a:t>
                      </a:r>
                    </a:p>
                  </a:txBody>
                  <a:tcPr anchor="ctr"/>
                </a:tc>
                <a:extLst>
                  <a:ext uri="{0D108BD9-81ED-4DB2-BD59-A6C34878D82A}">
                    <a16:rowId xmlns:a16="http://schemas.microsoft.com/office/drawing/2014/main" val="10006"/>
                  </a:ext>
                </a:extLst>
              </a:tr>
              <a:tr h="370840">
                <a:tc>
                  <a:txBody>
                    <a:bodyPr/>
                    <a:lstStyle/>
                    <a:p>
                      <a:r>
                        <a:rPr lang="en-US" sz="1600"/>
                        <a:t>Ctrl</a:t>
                      </a:r>
                      <a:r>
                        <a:rPr kumimoji="1" lang="ja-JP" altLang="en-US" sz="1600"/>
                        <a:t>キー</a:t>
                      </a:r>
                      <a:r>
                        <a:rPr kumimoji="1" lang="en-US" altLang="ja-JP" sz="1600"/>
                        <a:t>+I</a:t>
                      </a:r>
                      <a:endParaRPr lang="en-US" sz="16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a:t>［斜体］の設定・解除</a:t>
                      </a:r>
                    </a:p>
                  </a:txBody>
                  <a:tcPr anchor="ctr"/>
                </a:tc>
                <a:tc>
                  <a:txBody>
                    <a:bodyPr/>
                    <a:lstStyle/>
                    <a:p>
                      <a:r>
                        <a:rPr kumimoji="1" lang="en-US" altLang="ja-JP" sz="1600"/>
                        <a:t>Ctrl</a:t>
                      </a:r>
                      <a:r>
                        <a:rPr kumimoji="1" lang="ja-JP" altLang="en-US" sz="1600"/>
                        <a:t>キー</a:t>
                      </a:r>
                      <a:r>
                        <a:rPr kumimoji="1" lang="en-US" altLang="ja-JP" sz="1600"/>
                        <a:t>+</a:t>
                      </a:r>
                      <a:r>
                        <a:rPr lang="en-US" sz="1600"/>
                        <a:t>X</a:t>
                      </a:r>
                    </a:p>
                  </a:txBody>
                  <a:tcPr anchor="ctr"/>
                </a:tc>
                <a:tc>
                  <a:txBody>
                    <a:bodyPr/>
                    <a:lstStyle/>
                    <a:p>
                      <a:r>
                        <a:rPr lang="ja-JP" altLang="en-US" sz="1600"/>
                        <a:t>［切り取り］の実行</a:t>
                      </a:r>
                    </a:p>
                  </a:txBody>
                  <a:tcPr anchor="ctr"/>
                </a:tc>
                <a:extLst>
                  <a:ext uri="{0D108BD9-81ED-4DB2-BD59-A6C34878D82A}">
                    <a16:rowId xmlns:a16="http://schemas.microsoft.com/office/drawing/2014/main" val="10007"/>
                  </a:ext>
                </a:extLst>
              </a:tr>
              <a:tr h="370840">
                <a:tc>
                  <a:txBody>
                    <a:bodyPr/>
                    <a:lstStyle/>
                    <a:p>
                      <a:r>
                        <a:rPr lang="en-US" sz="1600"/>
                        <a:t>Ctrl</a:t>
                      </a:r>
                      <a:r>
                        <a:rPr kumimoji="1" lang="ja-JP" altLang="en-US" sz="1600"/>
                        <a:t>キー</a:t>
                      </a:r>
                      <a:r>
                        <a:rPr kumimoji="1" lang="en-US" altLang="ja-JP" sz="1600"/>
                        <a:t>+K</a:t>
                      </a:r>
                      <a:endParaRPr lang="en-US" sz="16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t>［ハイパーリンクの挿入］ダイアログの表示</a:t>
                      </a:r>
                    </a:p>
                  </a:txBody>
                  <a:tcPr anchor="ctr"/>
                </a:tc>
                <a:tc>
                  <a:txBody>
                    <a:bodyPr/>
                    <a:lstStyle/>
                    <a:p>
                      <a:r>
                        <a:rPr kumimoji="1" lang="en-US" altLang="ja-JP" sz="1600"/>
                        <a:t>Ctrl</a:t>
                      </a:r>
                      <a:r>
                        <a:rPr kumimoji="1" lang="ja-JP" altLang="en-US" sz="1600"/>
                        <a:t>キー</a:t>
                      </a:r>
                      <a:r>
                        <a:rPr kumimoji="1" lang="en-US" altLang="ja-JP" sz="1600"/>
                        <a:t>+</a:t>
                      </a:r>
                      <a:r>
                        <a:rPr lang="en-US" sz="1600"/>
                        <a:t>Y</a:t>
                      </a:r>
                    </a:p>
                  </a:txBody>
                  <a:tcPr anchor="ctr"/>
                </a:tc>
                <a:tc>
                  <a:txBody>
                    <a:bodyPr/>
                    <a:lstStyle/>
                    <a:p>
                      <a:r>
                        <a:rPr lang="ja-JP" altLang="en-US" sz="1600"/>
                        <a:t>直前の操作の繰り返し</a:t>
                      </a:r>
                    </a:p>
                  </a:txBody>
                  <a:tcPr anchor="ctr"/>
                </a:tc>
                <a:extLst>
                  <a:ext uri="{0D108BD9-81ED-4DB2-BD59-A6C34878D82A}">
                    <a16:rowId xmlns:a16="http://schemas.microsoft.com/office/drawing/2014/main" val="10008"/>
                  </a:ext>
                </a:extLst>
              </a:tr>
              <a:tr h="370840">
                <a:tc>
                  <a:txBody>
                    <a:bodyPr/>
                    <a:lstStyle/>
                    <a:p>
                      <a:r>
                        <a:rPr lang="en-US" sz="1600"/>
                        <a:t>Ctrl</a:t>
                      </a:r>
                      <a:r>
                        <a:rPr kumimoji="1" lang="ja-JP" altLang="en-US" sz="1600"/>
                        <a:t>キー</a:t>
                      </a:r>
                      <a:r>
                        <a:rPr kumimoji="1" lang="en-US" altLang="ja-JP" sz="1600"/>
                        <a:t>+N</a:t>
                      </a:r>
                      <a:endParaRPr lang="en-US" sz="16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a:t>ブックの新規作成</a:t>
                      </a:r>
                    </a:p>
                  </a:txBody>
                  <a:tcPr anchor="ctr"/>
                </a:tc>
                <a:tc>
                  <a:txBody>
                    <a:bodyPr/>
                    <a:lstStyle/>
                    <a:p>
                      <a:r>
                        <a:rPr kumimoji="1" lang="en-US" altLang="ja-JP" sz="1600"/>
                        <a:t>Ctrl</a:t>
                      </a:r>
                      <a:r>
                        <a:rPr kumimoji="1" lang="ja-JP" altLang="en-US" sz="1600"/>
                        <a:t>キー</a:t>
                      </a:r>
                      <a:r>
                        <a:rPr kumimoji="1" lang="en-US" altLang="ja-JP" sz="1600"/>
                        <a:t>+</a:t>
                      </a:r>
                      <a:r>
                        <a:rPr lang="en-US" sz="1600"/>
                        <a:t>Z</a:t>
                      </a:r>
                    </a:p>
                  </a:txBody>
                  <a:tcPr anchor="ctr"/>
                </a:tc>
                <a:tc>
                  <a:txBody>
                    <a:bodyPr/>
                    <a:lstStyle/>
                    <a:p>
                      <a:r>
                        <a:rPr lang="ja-JP" altLang="en-US" sz="1600" dirty="0"/>
                        <a:t>直前の操作を元に戻す</a:t>
                      </a:r>
                    </a:p>
                  </a:txBody>
                  <a:tcPr anchor="ctr"/>
                </a:tc>
                <a:extLst>
                  <a:ext uri="{0D108BD9-81ED-4DB2-BD59-A6C34878D82A}">
                    <a16:rowId xmlns:a16="http://schemas.microsoft.com/office/drawing/2014/main" val="10009"/>
                  </a:ext>
                </a:extLst>
              </a:tr>
            </a:tbl>
          </a:graphicData>
        </a:graphic>
      </p:graphicFrame>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37</a:t>
            </a:fld>
            <a:endParaRPr kumimoji="1" lang="ja-JP"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a:t>セル内での改行は</a:t>
            </a:r>
            <a:r>
              <a:rPr kumimoji="1" lang="en-US" altLang="ja-JP" sz="3600"/>
              <a:t>Alt</a:t>
            </a:r>
            <a:r>
              <a:rPr kumimoji="1" lang="ja-JP" altLang="en-US" sz="3600"/>
              <a:t>キー</a:t>
            </a:r>
            <a:r>
              <a:rPr kumimoji="1" lang="en-US" altLang="ja-JP" sz="3600"/>
              <a:t>+Enter</a:t>
            </a:r>
            <a:r>
              <a:rPr kumimoji="1" lang="ja-JP" altLang="en-US" sz="3600"/>
              <a:t>キー</a:t>
            </a:r>
          </a:p>
        </p:txBody>
      </p:sp>
      <p:pic>
        <p:nvPicPr>
          <p:cNvPr id="7" name="コンテンツ プレースホルダ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830701"/>
            <a:ext cx="4038600" cy="1231166"/>
          </a:xfrm>
          <a:ln>
            <a:solidFill>
              <a:schemeClr val="accent6">
                <a:lumMod val="50000"/>
              </a:schemeClr>
            </a:solidFill>
          </a:ln>
        </p:spPr>
      </p:pic>
      <p:pic>
        <p:nvPicPr>
          <p:cNvPr id="12" name="コンテンツ プレースホルダー 11">
            <a:extLst>
              <a:ext uri="{FF2B5EF4-FFF2-40B4-BE49-F238E27FC236}">
                <a16:creationId xmlns:a16="http://schemas.microsoft.com/office/drawing/2014/main" id="{79F7B725-ABED-4032-8F7B-804C9009A23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 y="3555215"/>
            <a:ext cx="4038600" cy="1241937"/>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38</a:t>
            </a:fld>
            <a:endParaRPr kumimoji="1" lang="ja-JP" altLang="en-US"/>
          </a:p>
        </p:txBody>
      </p:sp>
      <p:sp>
        <p:nvSpPr>
          <p:cNvPr id="8" name="線吹き出し 1 (枠付き) 7"/>
          <p:cNvSpPr/>
          <p:nvPr/>
        </p:nvSpPr>
        <p:spPr>
          <a:xfrm>
            <a:off x="457200" y="4869160"/>
            <a:ext cx="4038600" cy="828000"/>
          </a:xfrm>
          <a:prstGeom prst="flowChartProcess">
            <a:avLst/>
          </a:prstGeom>
          <a:ln>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solidFill>
                  <a:srgbClr val="FF0000"/>
                </a:solidFill>
              </a:rPr>
              <a:t>1.</a:t>
            </a:r>
            <a:r>
              <a:rPr kumimoji="1" lang="ja-JP" altLang="en-US" sz="1400" dirty="0">
                <a:solidFill>
                  <a:srgbClr val="FF0000"/>
                </a:solidFill>
              </a:rPr>
              <a:t>数式バー内にカーソルを移動し、「埼玉県」の後ろでクリックします。</a:t>
            </a:r>
            <a:endParaRPr kumimoji="1" lang="en-US" altLang="ja-JP" sz="1400" dirty="0">
              <a:solidFill>
                <a:srgbClr val="FF0000"/>
              </a:solidFill>
            </a:endParaRPr>
          </a:p>
          <a:p>
            <a:r>
              <a:rPr kumimoji="1" lang="en-US" altLang="ja-JP" sz="1400" dirty="0">
                <a:solidFill>
                  <a:srgbClr val="FF0000"/>
                </a:solidFill>
              </a:rPr>
              <a:t>2.Alt</a:t>
            </a:r>
            <a:r>
              <a:rPr kumimoji="1" lang="ja-JP" altLang="en-US" sz="1400" dirty="0">
                <a:solidFill>
                  <a:srgbClr val="FF0000"/>
                </a:solidFill>
              </a:rPr>
              <a:t>キー</a:t>
            </a:r>
            <a:r>
              <a:rPr kumimoji="1" lang="en-US" altLang="ja-JP" sz="1400" dirty="0">
                <a:solidFill>
                  <a:srgbClr val="FF0000"/>
                </a:solidFill>
              </a:rPr>
              <a:t>+Enter</a:t>
            </a:r>
            <a:r>
              <a:rPr kumimoji="1" lang="ja-JP" altLang="en-US" sz="1400" dirty="0">
                <a:solidFill>
                  <a:srgbClr val="FF0000"/>
                </a:solidFill>
              </a:rPr>
              <a:t>キー</a:t>
            </a:r>
          </a:p>
        </p:txBody>
      </p:sp>
      <p:sp>
        <p:nvSpPr>
          <p:cNvPr id="16" name="テキスト ボックス 15"/>
          <p:cNvSpPr txBox="1"/>
          <p:nvPr/>
        </p:nvSpPr>
        <p:spPr>
          <a:xfrm>
            <a:off x="457200" y="5765816"/>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新しいシートのセル</a:t>
            </a:r>
            <a:r>
              <a:rPr lang="en-US" altLang="ja-JP" dirty="0"/>
              <a:t>B2</a:t>
            </a:r>
            <a:r>
              <a:rPr lang="ja-JP" altLang="en-US" dirty="0"/>
              <a:t>にあなたの住所を都道府県から入力し、都道府県、市区町村でセル内改行を行ってください。</a:t>
            </a:r>
            <a:endParaRPr kumimoji="1" lang="ja-JP" altLang="en-US" dirty="0"/>
          </a:p>
        </p:txBody>
      </p:sp>
      <p:pic>
        <p:nvPicPr>
          <p:cNvPr id="14" name="図 13">
            <a:extLst>
              <a:ext uri="{FF2B5EF4-FFF2-40B4-BE49-F238E27FC236}">
                <a16:creationId xmlns:a16="http://schemas.microsoft.com/office/drawing/2014/main" id="{D984CA73-3FAB-4DD6-B305-19342AE96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562" y="1830701"/>
            <a:ext cx="3343275" cy="1628775"/>
          </a:xfrm>
          <a:prstGeom prst="rect">
            <a:avLst/>
          </a:prstGeom>
          <a:ln>
            <a:solidFill>
              <a:schemeClr val="accent6">
                <a:lumMod val="50000"/>
              </a:schemeClr>
            </a:solidFill>
          </a:ln>
        </p:spPr>
      </p:pic>
      <p:sp>
        <p:nvSpPr>
          <p:cNvPr id="17" name="フローチャート: 結合子 16">
            <a:extLst>
              <a:ext uri="{FF2B5EF4-FFF2-40B4-BE49-F238E27FC236}">
                <a16:creationId xmlns:a16="http://schemas.microsoft.com/office/drawing/2014/main" id="{D7E2E7E0-BB71-4CB0-80CE-D73AE4C5933B}"/>
              </a:ext>
            </a:extLst>
          </p:cNvPr>
          <p:cNvSpPr/>
          <p:nvPr/>
        </p:nvSpPr>
        <p:spPr>
          <a:xfrm>
            <a:off x="4881562" y="3555215"/>
            <a:ext cx="288000" cy="288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FF0000"/>
                </a:solidFill>
              </a:rPr>
              <a:t>4</a:t>
            </a:r>
            <a:endParaRPr kumimoji="1" lang="ja-JP" altLang="en-US" sz="1600" dirty="0">
              <a:solidFill>
                <a:srgbClr val="FF0000"/>
              </a:solidFill>
            </a:endParaRPr>
          </a:p>
        </p:txBody>
      </p:sp>
      <p:sp>
        <p:nvSpPr>
          <p:cNvPr id="19" name="フローチャート: 結合子 18">
            <a:extLst>
              <a:ext uri="{FF2B5EF4-FFF2-40B4-BE49-F238E27FC236}">
                <a16:creationId xmlns:a16="http://schemas.microsoft.com/office/drawing/2014/main" id="{05AA5645-F856-4C20-A5FE-81F5A74DB57E}"/>
              </a:ext>
            </a:extLst>
          </p:cNvPr>
          <p:cNvSpPr/>
          <p:nvPr/>
        </p:nvSpPr>
        <p:spPr>
          <a:xfrm>
            <a:off x="438215" y="3171602"/>
            <a:ext cx="288000" cy="288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FF0000"/>
                </a:solidFill>
              </a:rPr>
              <a:t>2</a:t>
            </a:r>
            <a:endParaRPr kumimoji="1" lang="ja-JP" altLang="en-US" sz="1600" dirty="0">
              <a:solidFill>
                <a:srgbClr val="FF0000"/>
              </a:solidFill>
            </a:endParaRPr>
          </a:p>
        </p:txBody>
      </p:sp>
      <p:sp>
        <p:nvSpPr>
          <p:cNvPr id="20" name="フローチャート: 結合子 19">
            <a:extLst>
              <a:ext uri="{FF2B5EF4-FFF2-40B4-BE49-F238E27FC236}">
                <a16:creationId xmlns:a16="http://schemas.microsoft.com/office/drawing/2014/main" id="{330E2350-5A68-4D4E-9439-FE0F3CF040C8}"/>
              </a:ext>
            </a:extLst>
          </p:cNvPr>
          <p:cNvSpPr/>
          <p:nvPr/>
        </p:nvSpPr>
        <p:spPr>
          <a:xfrm>
            <a:off x="4881562" y="1480169"/>
            <a:ext cx="288000" cy="288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FF0000"/>
                </a:solidFill>
              </a:rPr>
              <a:t>3</a:t>
            </a:r>
            <a:endParaRPr kumimoji="1" lang="ja-JP" altLang="en-US" sz="1600" dirty="0">
              <a:solidFill>
                <a:srgbClr val="FF0000"/>
              </a:solidFill>
            </a:endParaRPr>
          </a:p>
        </p:txBody>
      </p:sp>
      <p:sp>
        <p:nvSpPr>
          <p:cNvPr id="21" name="フローチャート: 結合子 20">
            <a:extLst>
              <a:ext uri="{FF2B5EF4-FFF2-40B4-BE49-F238E27FC236}">
                <a16:creationId xmlns:a16="http://schemas.microsoft.com/office/drawing/2014/main" id="{3156C889-E656-403C-8C4D-214475692F36}"/>
              </a:ext>
            </a:extLst>
          </p:cNvPr>
          <p:cNvSpPr/>
          <p:nvPr/>
        </p:nvSpPr>
        <p:spPr>
          <a:xfrm>
            <a:off x="438215" y="1474045"/>
            <a:ext cx="288000" cy="288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FF0000"/>
                </a:solidFill>
              </a:rPr>
              <a:t>1</a:t>
            </a:r>
            <a:endParaRPr kumimoji="1" lang="ja-JP" altLang="en-US" sz="1600" dirty="0">
              <a:solidFill>
                <a:srgbClr val="FF0000"/>
              </a:solidFill>
            </a:endParaRPr>
          </a:p>
        </p:txBody>
      </p:sp>
      <p:sp>
        <p:nvSpPr>
          <p:cNvPr id="15" name="線吹き出し 1 (枠付き) 7">
            <a:extLst>
              <a:ext uri="{FF2B5EF4-FFF2-40B4-BE49-F238E27FC236}">
                <a16:creationId xmlns:a16="http://schemas.microsoft.com/office/drawing/2014/main" id="{D18B3637-2A8A-4E4B-AAC8-32E623E0F65C}"/>
              </a:ext>
            </a:extLst>
          </p:cNvPr>
          <p:cNvSpPr/>
          <p:nvPr/>
        </p:nvSpPr>
        <p:spPr>
          <a:xfrm>
            <a:off x="6804464" y="2780960"/>
            <a:ext cx="2160000" cy="277200"/>
          </a:xfrm>
          <a:prstGeom prst="flowChartProcess">
            <a:avLst/>
          </a:pr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セル内で改行されて表示</a:t>
            </a:r>
          </a:p>
        </p:txBody>
      </p:sp>
      <p:sp>
        <p:nvSpPr>
          <p:cNvPr id="23" name="テキスト ボックス 22">
            <a:extLst>
              <a:ext uri="{FF2B5EF4-FFF2-40B4-BE49-F238E27FC236}">
                <a16:creationId xmlns:a16="http://schemas.microsoft.com/office/drawing/2014/main" id="{BBA78221-26B5-44CC-B29E-D92FF27E682D}"/>
              </a:ext>
            </a:extLst>
          </p:cNvPr>
          <p:cNvSpPr txBox="1"/>
          <p:nvPr/>
        </p:nvSpPr>
        <p:spPr>
          <a:xfrm>
            <a:off x="4881562" y="3933056"/>
            <a:ext cx="3805238" cy="160043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400" dirty="0"/>
              <a:t>セル内改行は</a:t>
            </a:r>
            <a:r>
              <a:rPr kumimoji="1" lang="ja-JP" altLang="en-US" sz="1400" b="1" dirty="0">
                <a:solidFill>
                  <a:srgbClr val="FF0000"/>
                </a:solidFill>
              </a:rPr>
              <a:t>見えない改行記号</a:t>
            </a:r>
            <a:r>
              <a:rPr kumimoji="1" lang="ja-JP" altLang="en-US" sz="1400" dirty="0"/>
              <a:t>が入力され</a:t>
            </a:r>
            <a:r>
              <a:rPr lang="ja-JP" altLang="en-US" sz="1400" dirty="0"/>
              <a:t>ています。</a:t>
            </a:r>
            <a:endParaRPr lang="en-US" altLang="ja-JP" sz="1400" dirty="0"/>
          </a:p>
          <a:p>
            <a:r>
              <a:rPr lang="ja-JP" altLang="en-US" sz="1400" dirty="0"/>
              <a:t>セル内改行を解除するには、「埼玉県」と「富士見市」の後ろで</a:t>
            </a:r>
            <a:r>
              <a:rPr lang="en-US" altLang="ja-JP" sz="1400" dirty="0"/>
              <a:t>Delete</a:t>
            </a:r>
            <a:r>
              <a:rPr lang="ja-JP" altLang="en-US" sz="1400" dirty="0"/>
              <a:t>キー押します。</a:t>
            </a:r>
            <a:endParaRPr lang="en-US" altLang="ja-JP" sz="1400" dirty="0"/>
          </a:p>
          <a:p>
            <a:r>
              <a:rPr kumimoji="1" lang="en-US" altLang="ja-JP" sz="1400" dirty="0"/>
              <a:t>2.[</a:t>
            </a:r>
            <a:r>
              <a:rPr kumimoji="1" lang="ja-JP" altLang="en-US" sz="1400" dirty="0"/>
              <a:t>セルの書式設定</a:t>
            </a:r>
            <a:r>
              <a:rPr kumimoji="1" lang="en-US" altLang="ja-JP" sz="1400" dirty="0"/>
              <a:t>]―[</a:t>
            </a:r>
            <a:r>
              <a:rPr kumimoji="1" lang="ja-JP" altLang="en-US" sz="1400" dirty="0"/>
              <a:t>配置</a:t>
            </a:r>
            <a:r>
              <a:rPr kumimoji="1" lang="en-US" altLang="ja-JP" sz="1400" dirty="0"/>
              <a:t>]</a:t>
            </a:r>
            <a:r>
              <a:rPr kumimoji="1" lang="ja-JP" altLang="en-US" sz="1400" dirty="0"/>
              <a:t>タブ－</a:t>
            </a:r>
            <a:r>
              <a:rPr kumimoji="1" lang="en-US" altLang="ja-JP" sz="1400" dirty="0"/>
              <a:t>[</a:t>
            </a:r>
            <a:r>
              <a:rPr kumimoji="1" lang="ja-JP" altLang="en-US" sz="1400" dirty="0"/>
              <a:t>文字の制御</a:t>
            </a:r>
            <a:r>
              <a:rPr kumimoji="1" lang="en-US" altLang="ja-JP" sz="1400" dirty="0"/>
              <a:t>]</a:t>
            </a:r>
            <a:r>
              <a:rPr kumimoji="1" lang="ja-JP" altLang="en-US" sz="1400" dirty="0"/>
              <a:t>の</a:t>
            </a:r>
            <a:r>
              <a:rPr kumimoji="1" lang="en-US" altLang="ja-JP" sz="1400" dirty="0"/>
              <a:t>[</a:t>
            </a:r>
            <a:r>
              <a:rPr kumimoji="1" lang="ja-JP" altLang="en-US" sz="1400" dirty="0"/>
              <a:t>折り返して全体を表示する</a:t>
            </a:r>
            <a:r>
              <a:rPr kumimoji="1" lang="en-US" altLang="ja-JP" sz="1400" dirty="0"/>
              <a:t>]</a:t>
            </a:r>
            <a:r>
              <a:rPr kumimoji="1" lang="ja-JP" altLang="en-US" sz="1400" dirty="0"/>
              <a:t>のチェックをオフにします。改行前の状態に戻ります。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ja-JP" altLang="en-US" sz="3600" dirty="0"/>
              <a:t>セル全体を選択する</a:t>
            </a:r>
            <a:endParaRPr kumimoji="1" lang="ja-JP" altLang="en-US" sz="3600" dirty="0"/>
          </a:p>
        </p:txBody>
      </p:sp>
      <p:pic>
        <p:nvPicPr>
          <p:cNvPr id="12" name="コンテンツ プレースホルダ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00808"/>
            <a:ext cx="7543800" cy="3976211"/>
          </a:xfrm>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dirty="0"/>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39</a:t>
            </a:fld>
            <a:endParaRPr kumimoji="1" lang="ja-JP" altLang="en-US"/>
          </a:p>
        </p:txBody>
      </p:sp>
      <p:sp>
        <p:nvSpPr>
          <p:cNvPr id="9" name="テキスト プレースホルダ 8"/>
          <p:cNvSpPr>
            <a:spLocks noGrp="1"/>
          </p:cNvSpPr>
          <p:nvPr>
            <p:ph type="body" sz="quarter" idx="4294967295"/>
          </p:nvPr>
        </p:nvSpPr>
        <p:spPr>
          <a:xfrm>
            <a:off x="1259632" y="3460600"/>
            <a:ext cx="3780000" cy="523220"/>
          </a:xfrm>
          <a:noFill/>
          <a:ln>
            <a:noFill/>
          </a:ln>
        </p:spPr>
        <p:style>
          <a:lnRef idx="1">
            <a:schemeClr val="accent6"/>
          </a:lnRef>
          <a:fillRef idx="3">
            <a:schemeClr val="accent6"/>
          </a:fillRef>
          <a:effectRef idx="2">
            <a:schemeClr val="accent6"/>
          </a:effectRef>
          <a:fontRef idx="minor">
            <a:schemeClr val="lt1"/>
          </a:fontRef>
        </p:style>
        <p:txBody>
          <a:bodyPr>
            <a:spAutoFit/>
          </a:bodyPr>
          <a:lstStyle/>
          <a:p>
            <a:pPr marL="0" indent="0">
              <a:buNone/>
            </a:pPr>
            <a:r>
              <a:rPr kumimoji="1" lang="ja-JP" altLang="en-US" sz="1400" dirty="0">
                <a:solidFill>
                  <a:srgbClr val="FF0000"/>
                </a:solidFill>
              </a:rPr>
              <a:t>この場所をクリックするとセル全体が選択されます。</a:t>
            </a:r>
            <a:endParaRPr kumimoji="1" lang="en-US" altLang="ja-JP" sz="1400" dirty="0">
              <a:solidFill>
                <a:srgbClr val="FF0000"/>
              </a:solidFill>
            </a:endParaRPr>
          </a:p>
        </p:txBody>
      </p:sp>
      <p:sp>
        <p:nvSpPr>
          <p:cNvPr id="13" name="テキスト ボックス 12"/>
          <p:cNvSpPr txBox="1"/>
          <p:nvPr/>
        </p:nvSpPr>
        <p:spPr>
          <a:xfrm>
            <a:off x="457200" y="5939988"/>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セル全体を選択してください。</a:t>
            </a:r>
            <a:endParaRPr kumimoji="1" lang="ja-JP" altLang="en-US" dirty="0"/>
          </a:p>
        </p:txBody>
      </p:sp>
      <p:sp>
        <p:nvSpPr>
          <p:cNvPr id="3" name="フローチャート: 結合子 2">
            <a:extLst>
              <a:ext uri="{FF2B5EF4-FFF2-40B4-BE49-F238E27FC236}">
                <a16:creationId xmlns:a16="http://schemas.microsoft.com/office/drawing/2014/main" id="{96969A2D-0BB0-436C-9E4F-BE6B1FAF5C11}"/>
              </a:ext>
            </a:extLst>
          </p:cNvPr>
          <p:cNvSpPr/>
          <p:nvPr/>
        </p:nvSpPr>
        <p:spPr>
          <a:xfrm>
            <a:off x="765270" y="3060251"/>
            <a:ext cx="252000" cy="252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コネクタ: カギ線 9">
            <a:extLst>
              <a:ext uri="{FF2B5EF4-FFF2-40B4-BE49-F238E27FC236}">
                <a16:creationId xmlns:a16="http://schemas.microsoft.com/office/drawing/2014/main" id="{C874FEB6-E16D-4475-9EE0-24D696582E50}"/>
              </a:ext>
            </a:extLst>
          </p:cNvPr>
          <p:cNvCxnSpPr>
            <a:stCxn id="9" idx="1"/>
            <a:endCxn id="3" idx="4"/>
          </p:cNvCxnSpPr>
          <p:nvPr/>
        </p:nvCxnSpPr>
        <p:spPr>
          <a:xfrm rot="10800000">
            <a:off x="891270" y="3312252"/>
            <a:ext cx="368362" cy="409959"/>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62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kumimoji="1" lang="en-US" altLang="ja-JP" dirty="0"/>
              <a:t>Excel</a:t>
            </a:r>
            <a:r>
              <a:rPr kumimoji="1" lang="ja-JP" altLang="en-US" dirty="0"/>
              <a:t>のファイルの保存</a:t>
            </a:r>
          </a:p>
        </p:txBody>
      </p:sp>
      <p:sp>
        <p:nvSpPr>
          <p:cNvPr id="3" name="コンテンツ プレースホルダ 2"/>
          <p:cNvSpPr>
            <a:spLocks noGrp="1"/>
          </p:cNvSpPr>
          <p:nvPr>
            <p:ph sz="half" idx="1"/>
          </p:nvPr>
        </p:nvSpPr>
        <p:spPr/>
        <p:txBody>
          <a:bodyPr>
            <a:normAutofit/>
          </a:bodyPr>
          <a:lstStyle/>
          <a:p>
            <a:r>
              <a:rPr lang="en-US" altLang="ja-JP" dirty="0"/>
              <a:t>[</a:t>
            </a:r>
            <a:r>
              <a:rPr lang="ja-JP" altLang="en-US" dirty="0"/>
              <a:t>ファイル</a:t>
            </a:r>
            <a:r>
              <a:rPr lang="en-US" altLang="ja-JP" dirty="0"/>
              <a:t>]</a:t>
            </a:r>
            <a:r>
              <a:rPr lang="ja-JP" altLang="en-US" dirty="0"/>
              <a:t>タブをクリックし</a:t>
            </a:r>
            <a:r>
              <a:rPr lang="en-US" altLang="ja-JP" dirty="0"/>
              <a:t>[Backstage</a:t>
            </a:r>
            <a:r>
              <a:rPr lang="ja-JP" altLang="en-US" dirty="0"/>
              <a:t>ビュー</a:t>
            </a:r>
            <a:r>
              <a:rPr lang="en-US" altLang="ja-JP" dirty="0"/>
              <a:t>]</a:t>
            </a:r>
            <a:r>
              <a:rPr lang="ja-JP" altLang="en-US" dirty="0"/>
              <a:t>の</a:t>
            </a:r>
            <a:r>
              <a:rPr lang="en-US" altLang="ja-JP" dirty="0"/>
              <a:t> [</a:t>
            </a:r>
            <a:r>
              <a:rPr lang="ja-JP" altLang="en-US" dirty="0"/>
              <a:t>名前を付けて保存</a:t>
            </a:r>
            <a:r>
              <a:rPr lang="en-US" altLang="ja-JP" dirty="0"/>
              <a:t>]</a:t>
            </a:r>
            <a:endParaRPr kumimoji="1" lang="en-US" altLang="ja-JP" dirty="0"/>
          </a:p>
          <a:p>
            <a:r>
              <a:rPr kumimoji="1" lang="ja-JP" altLang="en-US" dirty="0"/>
              <a:t>作業中はこまめに</a:t>
            </a:r>
            <a:r>
              <a:rPr kumimoji="1" lang="en-US" altLang="ja-JP" dirty="0"/>
              <a:t>[</a:t>
            </a:r>
            <a:r>
              <a:rPr kumimoji="1" lang="ja-JP" altLang="en-US" dirty="0"/>
              <a:t>上書き保存</a:t>
            </a:r>
            <a:r>
              <a:rPr kumimoji="1" lang="en-US" altLang="ja-JP" dirty="0"/>
              <a:t>]</a:t>
            </a:r>
            <a:r>
              <a:rPr lang="ja-JP" altLang="en-US" dirty="0"/>
              <a:t>しよう</a:t>
            </a:r>
            <a:endParaRPr kumimoji="1" lang="en-US" altLang="ja-JP" dirty="0"/>
          </a:p>
          <a:p>
            <a:r>
              <a:rPr lang="en-US" altLang="ja-JP" dirty="0"/>
              <a:t>Ctrl</a:t>
            </a:r>
            <a:r>
              <a:rPr lang="ja-JP" altLang="en-US" dirty="0"/>
              <a:t>キー</a:t>
            </a:r>
            <a:r>
              <a:rPr lang="en-US" altLang="ja-JP" dirty="0"/>
              <a:t>+S</a:t>
            </a:r>
            <a:r>
              <a:rPr lang="ja-JP" altLang="en-US" dirty="0"/>
              <a:t>キーでも </a:t>
            </a:r>
            <a:r>
              <a:rPr lang="en-US" altLang="ja-JP" dirty="0"/>
              <a:t>[</a:t>
            </a:r>
            <a:r>
              <a:rPr lang="ja-JP" altLang="en-US" dirty="0"/>
              <a:t>上書き保存</a:t>
            </a:r>
            <a:r>
              <a:rPr lang="en-US" altLang="ja-JP" dirty="0"/>
              <a:t>]</a:t>
            </a:r>
            <a:endParaRPr kumimoji="1" lang="en-US" altLang="ja-JP" dirty="0"/>
          </a:p>
          <a:p>
            <a:endParaRPr kumimoji="1" lang="ja-JP" altLang="en-US" dirty="0"/>
          </a:p>
        </p:txBody>
      </p:sp>
      <p:pic>
        <p:nvPicPr>
          <p:cNvPr id="11" name="コンテンツ プレースホルダー 10">
            <a:extLst>
              <a:ext uri="{FF2B5EF4-FFF2-40B4-BE49-F238E27FC236}">
                <a16:creationId xmlns:a16="http://schemas.microsoft.com/office/drawing/2014/main" id="{C9BC8570-DB8D-4F6C-9549-5D7BB7C8A0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1600198"/>
            <a:ext cx="1924050" cy="733425"/>
          </a:xfrm>
          <a:ln w="12700">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a:t>
            </a:fld>
            <a:endParaRPr kumimoji="1" lang="ja-JP" altLang="en-US"/>
          </a:p>
        </p:txBody>
      </p:sp>
      <p:sp>
        <p:nvSpPr>
          <p:cNvPr id="8" name="テキスト ボックス 7"/>
          <p:cNvSpPr txBox="1"/>
          <p:nvPr/>
        </p:nvSpPr>
        <p:spPr>
          <a:xfrm>
            <a:off x="486000" y="5345684"/>
            <a:ext cx="8172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作業中のファイルを</a:t>
            </a:r>
            <a:r>
              <a:rPr lang="en-US" altLang="ja-JP" dirty="0"/>
              <a:t>[</a:t>
            </a:r>
            <a:r>
              <a:rPr lang="ja-JP" altLang="en-US" dirty="0"/>
              <a:t>名前を付けて保存</a:t>
            </a:r>
            <a:r>
              <a:rPr lang="en-US" altLang="ja-JP" dirty="0"/>
              <a:t>]</a:t>
            </a:r>
            <a:r>
              <a:rPr lang="ja-JP" altLang="en-US" dirty="0"/>
              <a:t>してください。</a:t>
            </a:r>
            <a:endParaRPr kumimoji="1" lang="ja-JP" altLang="en-US" dirty="0"/>
          </a:p>
        </p:txBody>
      </p:sp>
      <p:sp>
        <p:nvSpPr>
          <p:cNvPr id="9" name="テキスト ボックス 8"/>
          <p:cNvSpPr txBox="1"/>
          <p:nvPr/>
        </p:nvSpPr>
        <p:spPr>
          <a:xfrm>
            <a:off x="486000" y="5867980"/>
            <a:ext cx="8172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作業中のファイルを</a:t>
            </a:r>
            <a:r>
              <a:rPr lang="en-US" altLang="ja-JP" dirty="0"/>
              <a:t>[</a:t>
            </a:r>
            <a:r>
              <a:rPr lang="ja-JP" altLang="en-US" dirty="0"/>
              <a:t>上書き保存</a:t>
            </a:r>
            <a:r>
              <a:rPr lang="en-US" altLang="ja-JP" dirty="0"/>
              <a:t>]</a:t>
            </a:r>
            <a:r>
              <a:rPr lang="ja-JP" altLang="en-US" dirty="0"/>
              <a:t>してください。</a:t>
            </a:r>
            <a:endParaRPr kumimoji="1" lang="ja-JP" altLang="en-US" dirty="0"/>
          </a:p>
        </p:txBody>
      </p:sp>
      <p:pic>
        <p:nvPicPr>
          <p:cNvPr id="15" name="図 14">
            <a:extLst>
              <a:ext uri="{FF2B5EF4-FFF2-40B4-BE49-F238E27FC236}">
                <a16:creationId xmlns:a16="http://schemas.microsoft.com/office/drawing/2014/main" id="{61349DAC-46BD-4E2F-9D50-48E02874EC8E}"/>
              </a:ext>
            </a:extLst>
          </p:cNvPr>
          <p:cNvPicPr>
            <a:picLocks noChangeAspect="1"/>
          </p:cNvPicPr>
          <p:nvPr/>
        </p:nvPicPr>
        <p:blipFill rotWithShape="1">
          <a:blip r:embed="rId4">
            <a:extLst>
              <a:ext uri="{28A0092B-C50C-407E-A947-70E740481C1C}">
                <a14:useLocalDpi xmlns:a14="http://schemas.microsoft.com/office/drawing/2010/main" val="0"/>
              </a:ext>
            </a:extLst>
          </a:blip>
          <a:srcRect b="50000"/>
          <a:stretch/>
        </p:blipFill>
        <p:spPr>
          <a:xfrm>
            <a:off x="7092280" y="1600200"/>
            <a:ext cx="1508941" cy="3429000"/>
          </a:xfrm>
          <a:prstGeom prst="rect">
            <a:avLst/>
          </a:prstGeom>
        </p:spPr>
      </p:pic>
    </p:spTree>
    <p:extLst>
      <p:ext uri="{BB962C8B-B14F-4D97-AF65-F5344CB8AC3E}">
        <p14:creationId xmlns:p14="http://schemas.microsoft.com/office/powerpoint/2010/main" val="188238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ja-JP" altLang="en-US" sz="3600" dirty="0"/>
              <a:t>行全体を選択する</a:t>
            </a:r>
            <a:endParaRPr kumimoji="1" lang="ja-JP" altLang="en-US" sz="3600" dirty="0"/>
          </a:p>
        </p:txBody>
      </p:sp>
      <p:pic>
        <p:nvPicPr>
          <p:cNvPr id="12" name="コンテンツ プレースホルダ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02047"/>
            <a:ext cx="7543800" cy="3973732"/>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dirty="0"/>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40</a:t>
            </a:fld>
            <a:endParaRPr kumimoji="1" lang="ja-JP" altLang="en-US"/>
          </a:p>
        </p:txBody>
      </p:sp>
      <p:sp>
        <p:nvSpPr>
          <p:cNvPr id="9" name="テキスト プレースホルダ 8"/>
          <p:cNvSpPr>
            <a:spLocks noGrp="1"/>
          </p:cNvSpPr>
          <p:nvPr>
            <p:ph type="body" sz="quarter" idx="4294967295"/>
          </p:nvPr>
        </p:nvSpPr>
        <p:spPr>
          <a:xfrm>
            <a:off x="1259632" y="3728065"/>
            <a:ext cx="3780000" cy="523220"/>
          </a:xfrm>
          <a:noFill/>
          <a:ln>
            <a:noFill/>
          </a:ln>
        </p:spPr>
        <p:style>
          <a:lnRef idx="1">
            <a:schemeClr val="accent6"/>
          </a:lnRef>
          <a:fillRef idx="3">
            <a:schemeClr val="accent6"/>
          </a:fillRef>
          <a:effectRef idx="2">
            <a:schemeClr val="accent6"/>
          </a:effectRef>
          <a:fontRef idx="minor">
            <a:schemeClr val="lt1"/>
          </a:fontRef>
        </p:style>
        <p:txBody>
          <a:bodyPr>
            <a:spAutoFit/>
          </a:bodyPr>
          <a:lstStyle/>
          <a:p>
            <a:pPr marL="0" indent="0">
              <a:buNone/>
            </a:pPr>
            <a:r>
              <a:rPr kumimoji="1" lang="ja-JP" altLang="en-US" sz="1400" dirty="0">
                <a:solidFill>
                  <a:srgbClr val="FF0000"/>
                </a:solidFill>
              </a:rPr>
              <a:t>この場所をクリックすると行全体が選択されます。</a:t>
            </a:r>
            <a:endParaRPr kumimoji="1" lang="en-US" altLang="ja-JP" sz="1400" dirty="0">
              <a:solidFill>
                <a:srgbClr val="FF0000"/>
              </a:solidFill>
            </a:endParaRPr>
          </a:p>
        </p:txBody>
      </p:sp>
      <p:sp>
        <p:nvSpPr>
          <p:cNvPr id="13" name="テキスト ボックス 12"/>
          <p:cNvSpPr txBox="1"/>
          <p:nvPr/>
        </p:nvSpPr>
        <p:spPr>
          <a:xfrm>
            <a:off x="457200" y="5939988"/>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行全体を選択してください。</a:t>
            </a:r>
            <a:endParaRPr kumimoji="1" lang="ja-JP" altLang="en-US" dirty="0"/>
          </a:p>
        </p:txBody>
      </p:sp>
      <p:sp>
        <p:nvSpPr>
          <p:cNvPr id="3" name="フローチャート: 結合子 2">
            <a:extLst>
              <a:ext uri="{FF2B5EF4-FFF2-40B4-BE49-F238E27FC236}">
                <a16:creationId xmlns:a16="http://schemas.microsoft.com/office/drawing/2014/main" id="{96969A2D-0BB0-436C-9E4F-BE6B1FAF5C11}"/>
              </a:ext>
            </a:extLst>
          </p:cNvPr>
          <p:cNvSpPr/>
          <p:nvPr/>
        </p:nvSpPr>
        <p:spPr>
          <a:xfrm>
            <a:off x="765270" y="3393024"/>
            <a:ext cx="252000" cy="252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コネクタ: カギ線 9">
            <a:extLst>
              <a:ext uri="{FF2B5EF4-FFF2-40B4-BE49-F238E27FC236}">
                <a16:creationId xmlns:a16="http://schemas.microsoft.com/office/drawing/2014/main" id="{C874FEB6-E16D-4475-9EE0-24D696582E50}"/>
              </a:ext>
            </a:extLst>
          </p:cNvPr>
          <p:cNvCxnSpPr>
            <a:stCxn id="9" idx="1"/>
            <a:endCxn id="3" idx="4"/>
          </p:cNvCxnSpPr>
          <p:nvPr/>
        </p:nvCxnSpPr>
        <p:spPr>
          <a:xfrm rot="10800000">
            <a:off x="891270" y="3645025"/>
            <a:ext cx="368362" cy="344651"/>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ja-JP" altLang="en-US" sz="3600" dirty="0"/>
              <a:t>列全体を選択する</a:t>
            </a:r>
            <a:endParaRPr kumimoji="1" lang="ja-JP" altLang="en-US" sz="3600" dirty="0"/>
          </a:p>
        </p:txBody>
      </p:sp>
      <p:pic>
        <p:nvPicPr>
          <p:cNvPr id="12" name="コンテンツ プレースホルダ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02047"/>
            <a:ext cx="7543799" cy="3973732"/>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dirty="0"/>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41</a:t>
            </a:fld>
            <a:endParaRPr kumimoji="1" lang="ja-JP" altLang="en-US"/>
          </a:p>
        </p:txBody>
      </p:sp>
      <p:sp>
        <p:nvSpPr>
          <p:cNvPr id="9" name="テキスト プレースホルダ 8"/>
          <p:cNvSpPr>
            <a:spLocks noGrp="1"/>
          </p:cNvSpPr>
          <p:nvPr>
            <p:ph type="body" sz="quarter" idx="4294967295"/>
          </p:nvPr>
        </p:nvSpPr>
        <p:spPr>
          <a:xfrm>
            <a:off x="2448184" y="3429000"/>
            <a:ext cx="4176000" cy="523220"/>
          </a:xfrm>
          <a:noFill/>
          <a:ln>
            <a:noFill/>
          </a:ln>
        </p:spPr>
        <p:style>
          <a:lnRef idx="1">
            <a:schemeClr val="accent6"/>
          </a:lnRef>
          <a:fillRef idx="3">
            <a:schemeClr val="accent6"/>
          </a:fillRef>
          <a:effectRef idx="2">
            <a:schemeClr val="accent6"/>
          </a:effectRef>
          <a:fontRef idx="minor">
            <a:schemeClr val="lt1"/>
          </a:fontRef>
        </p:style>
        <p:txBody>
          <a:bodyPr>
            <a:spAutoFit/>
          </a:bodyPr>
          <a:lstStyle/>
          <a:p>
            <a:pPr marL="0" indent="0">
              <a:buNone/>
            </a:pPr>
            <a:r>
              <a:rPr kumimoji="1" lang="ja-JP" altLang="en-US" sz="1400" dirty="0">
                <a:solidFill>
                  <a:srgbClr val="FF0000"/>
                </a:solidFill>
              </a:rPr>
              <a:t>この場所をクリックすると列全体が選択されます。</a:t>
            </a:r>
            <a:endParaRPr kumimoji="1" lang="en-US" altLang="ja-JP" sz="1400" dirty="0">
              <a:solidFill>
                <a:srgbClr val="FF0000"/>
              </a:solidFill>
            </a:endParaRPr>
          </a:p>
        </p:txBody>
      </p:sp>
      <p:sp>
        <p:nvSpPr>
          <p:cNvPr id="13" name="テキスト ボックス 12"/>
          <p:cNvSpPr txBox="1"/>
          <p:nvPr/>
        </p:nvSpPr>
        <p:spPr>
          <a:xfrm>
            <a:off x="457200" y="5939988"/>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列全体を選択してください。</a:t>
            </a:r>
            <a:endParaRPr kumimoji="1" lang="ja-JP" altLang="en-US" dirty="0"/>
          </a:p>
        </p:txBody>
      </p:sp>
      <p:sp>
        <p:nvSpPr>
          <p:cNvPr id="3" name="フローチャート: 結合子 2">
            <a:extLst>
              <a:ext uri="{FF2B5EF4-FFF2-40B4-BE49-F238E27FC236}">
                <a16:creationId xmlns:a16="http://schemas.microsoft.com/office/drawing/2014/main" id="{96969A2D-0BB0-436C-9E4F-BE6B1FAF5C11}"/>
              </a:ext>
            </a:extLst>
          </p:cNvPr>
          <p:cNvSpPr/>
          <p:nvPr/>
        </p:nvSpPr>
        <p:spPr>
          <a:xfrm>
            <a:off x="1835696" y="3068960"/>
            <a:ext cx="252000" cy="252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コネクタ: カギ線 9">
            <a:extLst>
              <a:ext uri="{FF2B5EF4-FFF2-40B4-BE49-F238E27FC236}">
                <a16:creationId xmlns:a16="http://schemas.microsoft.com/office/drawing/2014/main" id="{C874FEB6-E16D-4475-9EE0-24D696582E50}"/>
              </a:ext>
            </a:extLst>
          </p:cNvPr>
          <p:cNvCxnSpPr>
            <a:stCxn id="9" idx="1"/>
            <a:endCxn id="3" idx="4"/>
          </p:cNvCxnSpPr>
          <p:nvPr/>
        </p:nvCxnSpPr>
        <p:spPr>
          <a:xfrm rot="10800000">
            <a:off x="1961696" y="3320960"/>
            <a:ext cx="486488" cy="369650"/>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35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altLang="ja-JP" sz="3600" dirty="0"/>
              <a:t>Shift</a:t>
            </a:r>
            <a:r>
              <a:rPr lang="ja-JP" altLang="en-US" sz="3600" dirty="0"/>
              <a:t>キーは連続選択</a:t>
            </a:r>
            <a:endParaRPr kumimoji="1" lang="ja-JP" altLang="en-US" sz="3600" dirty="0"/>
          </a:p>
        </p:txBody>
      </p:sp>
      <p:pic>
        <p:nvPicPr>
          <p:cNvPr id="12" name="コンテンツ プレースホルダ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451" y="1702047"/>
            <a:ext cx="7539096" cy="3973732"/>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dirty="0"/>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42</a:t>
            </a:fld>
            <a:endParaRPr kumimoji="1" lang="ja-JP" altLang="en-US"/>
          </a:p>
        </p:txBody>
      </p:sp>
      <p:sp>
        <p:nvSpPr>
          <p:cNvPr id="9" name="テキスト プレースホルダ 8"/>
          <p:cNvSpPr>
            <a:spLocks noGrp="1"/>
          </p:cNvSpPr>
          <p:nvPr>
            <p:ph type="body" sz="quarter" idx="4294967295"/>
          </p:nvPr>
        </p:nvSpPr>
        <p:spPr>
          <a:xfrm>
            <a:off x="2448184" y="4160113"/>
            <a:ext cx="3780000" cy="738664"/>
          </a:xfrm>
          <a:noFill/>
          <a:ln>
            <a:noFill/>
          </a:ln>
        </p:spPr>
        <p:style>
          <a:lnRef idx="1">
            <a:schemeClr val="accent6"/>
          </a:lnRef>
          <a:fillRef idx="3">
            <a:schemeClr val="accent6"/>
          </a:fillRef>
          <a:effectRef idx="2">
            <a:schemeClr val="accent6"/>
          </a:effectRef>
          <a:fontRef idx="minor">
            <a:schemeClr val="lt1"/>
          </a:fontRef>
        </p:style>
        <p:txBody>
          <a:bodyPr>
            <a:spAutoFit/>
          </a:bodyPr>
          <a:lstStyle/>
          <a:p>
            <a:pPr marL="0" indent="0">
              <a:buNone/>
            </a:pPr>
            <a:r>
              <a:rPr kumimoji="1" lang="ja-JP" altLang="en-US" sz="1400" dirty="0">
                <a:solidFill>
                  <a:srgbClr val="FF0000"/>
                </a:solidFill>
              </a:rPr>
              <a:t>セル</a:t>
            </a:r>
            <a:r>
              <a:rPr kumimoji="1" lang="en-US" altLang="ja-JP" sz="1400" dirty="0">
                <a:solidFill>
                  <a:srgbClr val="FF0000"/>
                </a:solidFill>
              </a:rPr>
              <a:t>A2</a:t>
            </a:r>
            <a:r>
              <a:rPr kumimoji="1" lang="ja-JP" altLang="en-US" sz="1400" dirty="0">
                <a:solidFill>
                  <a:srgbClr val="FF0000"/>
                </a:solidFill>
              </a:rPr>
              <a:t>をクリックし、続いてセル</a:t>
            </a:r>
            <a:r>
              <a:rPr kumimoji="1" lang="en-US" altLang="ja-JP" sz="1400" dirty="0">
                <a:solidFill>
                  <a:srgbClr val="FF0000"/>
                </a:solidFill>
              </a:rPr>
              <a:t>C7</a:t>
            </a:r>
            <a:r>
              <a:rPr kumimoji="1" lang="ja-JP" altLang="en-US" sz="1400" dirty="0">
                <a:solidFill>
                  <a:srgbClr val="FF0000"/>
                </a:solidFill>
              </a:rPr>
              <a:t>を</a:t>
            </a:r>
            <a:r>
              <a:rPr kumimoji="1" lang="en-US" altLang="ja-JP" sz="1400" dirty="0">
                <a:solidFill>
                  <a:srgbClr val="FF0000"/>
                </a:solidFill>
              </a:rPr>
              <a:t>Shift</a:t>
            </a:r>
            <a:r>
              <a:rPr kumimoji="1" lang="ja-JP" altLang="en-US" sz="1400" dirty="0">
                <a:solidFill>
                  <a:srgbClr val="FF0000"/>
                </a:solidFill>
              </a:rPr>
              <a:t>キーを押しながらクリックするとセル</a:t>
            </a:r>
            <a:r>
              <a:rPr kumimoji="1" lang="en-US" altLang="ja-JP" sz="1400" dirty="0">
                <a:solidFill>
                  <a:srgbClr val="FF0000"/>
                </a:solidFill>
              </a:rPr>
              <a:t>A2</a:t>
            </a:r>
            <a:r>
              <a:rPr kumimoji="1" lang="ja-JP" altLang="en-US" sz="1400" dirty="0">
                <a:solidFill>
                  <a:srgbClr val="FF0000"/>
                </a:solidFill>
              </a:rPr>
              <a:t>から</a:t>
            </a:r>
            <a:r>
              <a:rPr kumimoji="1" lang="en-US" altLang="ja-JP" sz="1400" dirty="0">
                <a:solidFill>
                  <a:srgbClr val="FF0000"/>
                </a:solidFill>
              </a:rPr>
              <a:t>C7</a:t>
            </a:r>
            <a:r>
              <a:rPr kumimoji="1" lang="ja-JP" altLang="en-US" sz="1400" dirty="0">
                <a:solidFill>
                  <a:srgbClr val="FF0000"/>
                </a:solidFill>
              </a:rPr>
              <a:t>が選択されます。</a:t>
            </a:r>
            <a:endParaRPr kumimoji="1" lang="en-US" altLang="ja-JP" sz="1400" dirty="0">
              <a:solidFill>
                <a:srgbClr val="FF0000"/>
              </a:solidFill>
            </a:endParaRPr>
          </a:p>
        </p:txBody>
      </p:sp>
      <p:sp>
        <p:nvSpPr>
          <p:cNvPr id="13" name="テキスト ボックス 12"/>
          <p:cNvSpPr txBox="1"/>
          <p:nvPr/>
        </p:nvSpPr>
        <p:spPr>
          <a:xfrm>
            <a:off x="457200" y="5939988"/>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セル</a:t>
            </a:r>
            <a:r>
              <a:rPr lang="en-US" altLang="ja-JP" dirty="0"/>
              <a:t>B2</a:t>
            </a:r>
            <a:r>
              <a:rPr lang="ja-JP" altLang="en-US" dirty="0"/>
              <a:t>からセル</a:t>
            </a:r>
            <a:r>
              <a:rPr lang="en-US" altLang="ja-JP" dirty="0"/>
              <a:t>D10</a:t>
            </a:r>
            <a:r>
              <a:rPr lang="ja-JP" altLang="en-US" dirty="0" err="1"/>
              <a:t>まで</a:t>
            </a:r>
            <a:r>
              <a:rPr lang="ja-JP" altLang="en-US" dirty="0"/>
              <a:t>連続で選択してください。</a:t>
            </a:r>
            <a:endParaRPr kumimoji="1" lang="ja-JP" altLang="en-US" dirty="0"/>
          </a:p>
        </p:txBody>
      </p:sp>
      <p:sp>
        <p:nvSpPr>
          <p:cNvPr id="3" name="フローチャート: 結合子 2">
            <a:extLst>
              <a:ext uri="{FF2B5EF4-FFF2-40B4-BE49-F238E27FC236}">
                <a16:creationId xmlns:a16="http://schemas.microsoft.com/office/drawing/2014/main" id="{96969A2D-0BB0-436C-9E4F-BE6B1FAF5C11}"/>
              </a:ext>
            </a:extLst>
          </p:cNvPr>
          <p:cNvSpPr/>
          <p:nvPr/>
        </p:nvSpPr>
        <p:spPr>
          <a:xfrm>
            <a:off x="1861823" y="3753064"/>
            <a:ext cx="252000" cy="252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コネクタ: カギ線 9">
            <a:extLst>
              <a:ext uri="{FF2B5EF4-FFF2-40B4-BE49-F238E27FC236}">
                <a16:creationId xmlns:a16="http://schemas.microsoft.com/office/drawing/2014/main" id="{C874FEB6-E16D-4475-9EE0-24D696582E50}"/>
              </a:ext>
            </a:extLst>
          </p:cNvPr>
          <p:cNvCxnSpPr>
            <a:stCxn id="9" idx="1"/>
            <a:endCxn id="3" idx="4"/>
          </p:cNvCxnSpPr>
          <p:nvPr/>
        </p:nvCxnSpPr>
        <p:spPr>
          <a:xfrm rot="10800000">
            <a:off x="1987824" y="4005065"/>
            <a:ext cx="460361" cy="524381"/>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2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altLang="ja-JP" sz="3600" dirty="0"/>
              <a:t>Ctrl</a:t>
            </a:r>
            <a:r>
              <a:rPr lang="ja-JP" altLang="en-US" sz="3600" dirty="0"/>
              <a:t>キーは不連続選択</a:t>
            </a:r>
            <a:endParaRPr kumimoji="1" lang="ja-JP" altLang="en-US" sz="3600" dirty="0"/>
          </a:p>
        </p:txBody>
      </p:sp>
      <p:pic>
        <p:nvPicPr>
          <p:cNvPr id="12" name="コンテンツ プレースホルダ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451" y="1702047"/>
            <a:ext cx="7539096" cy="3973731"/>
          </a:xfrm>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dirty="0"/>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43</a:t>
            </a:fld>
            <a:endParaRPr kumimoji="1" lang="ja-JP" altLang="en-US" dirty="0"/>
          </a:p>
        </p:txBody>
      </p:sp>
      <p:sp>
        <p:nvSpPr>
          <p:cNvPr id="9" name="テキスト プレースホルダ 8"/>
          <p:cNvSpPr>
            <a:spLocks noGrp="1"/>
          </p:cNvSpPr>
          <p:nvPr>
            <p:ph type="body" sz="quarter" idx="4294967295"/>
          </p:nvPr>
        </p:nvSpPr>
        <p:spPr>
          <a:xfrm>
            <a:off x="2699792" y="3862789"/>
            <a:ext cx="3780000" cy="738664"/>
          </a:xfrm>
          <a:noFill/>
          <a:ln>
            <a:noFill/>
          </a:ln>
        </p:spPr>
        <p:style>
          <a:lnRef idx="1">
            <a:schemeClr val="accent6"/>
          </a:lnRef>
          <a:fillRef idx="3">
            <a:schemeClr val="accent6"/>
          </a:fillRef>
          <a:effectRef idx="2">
            <a:schemeClr val="accent6"/>
          </a:effectRef>
          <a:fontRef idx="minor">
            <a:schemeClr val="lt1"/>
          </a:fontRef>
        </p:style>
        <p:txBody>
          <a:bodyPr>
            <a:spAutoFit/>
          </a:bodyPr>
          <a:lstStyle/>
          <a:p>
            <a:pPr marL="0" indent="0">
              <a:buNone/>
            </a:pPr>
            <a:r>
              <a:rPr kumimoji="1" lang="ja-JP" altLang="en-US" sz="1400" dirty="0">
                <a:solidFill>
                  <a:srgbClr val="FF0000"/>
                </a:solidFill>
              </a:rPr>
              <a:t>セル</a:t>
            </a:r>
            <a:r>
              <a:rPr kumimoji="1" lang="en-US" altLang="ja-JP" sz="1400" dirty="0">
                <a:solidFill>
                  <a:srgbClr val="FF0000"/>
                </a:solidFill>
              </a:rPr>
              <a:t>A2</a:t>
            </a:r>
            <a:r>
              <a:rPr kumimoji="1" lang="ja-JP" altLang="en-US" sz="1400" dirty="0">
                <a:solidFill>
                  <a:srgbClr val="FF0000"/>
                </a:solidFill>
              </a:rPr>
              <a:t>をクリックし、続いて</a:t>
            </a:r>
            <a:r>
              <a:rPr kumimoji="1" lang="en-US" altLang="ja-JP" sz="1400" dirty="0">
                <a:solidFill>
                  <a:srgbClr val="FF0000"/>
                </a:solidFill>
              </a:rPr>
              <a:t>Ctrl</a:t>
            </a:r>
            <a:r>
              <a:rPr kumimoji="1" lang="ja-JP" altLang="en-US" sz="1400" dirty="0">
                <a:solidFill>
                  <a:srgbClr val="FF0000"/>
                </a:solidFill>
              </a:rPr>
              <a:t>キーを押しながらセル</a:t>
            </a:r>
            <a:r>
              <a:rPr kumimoji="1" lang="en-US" altLang="ja-JP" sz="1400" dirty="0">
                <a:solidFill>
                  <a:srgbClr val="FF0000"/>
                </a:solidFill>
              </a:rPr>
              <a:t>B2</a:t>
            </a:r>
            <a:r>
              <a:rPr kumimoji="1" lang="ja-JP" altLang="en-US" sz="1400" dirty="0" err="1">
                <a:solidFill>
                  <a:srgbClr val="FF0000"/>
                </a:solidFill>
              </a:rPr>
              <a:t>、</a:t>
            </a:r>
            <a:r>
              <a:rPr kumimoji="1" lang="ja-JP" altLang="en-US" sz="1400" dirty="0">
                <a:solidFill>
                  <a:srgbClr val="FF0000"/>
                </a:solidFill>
              </a:rPr>
              <a:t>セル</a:t>
            </a:r>
            <a:r>
              <a:rPr kumimoji="1" lang="en-US" altLang="ja-JP" sz="1400" dirty="0">
                <a:solidFill>
                  <a:srgbClr val="FF0000"/>
                </a:solidFill>
              </a:rPr>
              <a:t>C3</a:t>
            </a:r>
            <a:r>
              <a:rPr kumimoji="1" lang="ja-JP" altLang="en-US" sz="1400" dirty="0" err="1">
                <a:solidFill>
                  <a:srgbClr val="FF0000"/>
                </a:solidFill>
              </a:rPr>
              <a:t>、</a:t>
            </a:r>
            <a:r>
              <a:rPr kumimoji="1" lang="ja-JP" altLang="en-US" sz="1400" dirty="0">
                <a:solidFill>
                  <a:srgbClr val="FF0000"/>
                </a:solidFill>
              </a:rPr>
              <a:t>セル</a:t>
            </a:r>
            <a:r>
              <a:rPr kumimoji="1" lang="en-US" altLang="ja-JP" sz="1400" dirty="0">
                <a:solidFill>
                  <a:srgbClr val="FF0000"/>
                </a:solidFill>
              </a:rPr>
              <a:t>D4</a:t>
            </a:r>
            <a:r>
              <a:rPr kumimoji="1" lang="ja-JP" altLang="en-US" sz="1400" dirty="0">
                <a:solidFill>
                  <a:srgbClr val="FF0000"/>
                </a:solidFill>
              </a:rPr>
              <a:t>をクリックすると</a:t>
            </a:r>
            <a:r>
              <a:rPr lang="ja-JP" altLang="en-US" sz="1400" dirty="0">
                <a:solidFill>
                  <a:srgbClr val="FF0000"/>
                </a:solidFill>
              </a:rPr>
              <a:t>不連続に</a:t>
            </a:r>
            <a:r>
              <a:rPr kumimoji="1" lang="ja-JP" altLang="en-US" sz="1400" dirty="0">
                <a:solidFill>
                  <a:srgbClr val="FF0000"/>
                </a:solidFill>
              </a:rPr>
              <a:t>選択されます。</a:t>
            </a:r>
            <a:endParaRPr kumimoji="1" lang="en-US" altLang="ja-JP" sz="1400" dirty="0">
              <a:solidFill>
                <a:srgbClr val="FF0000"/>
              </a:solidFill>
            </a:endParaRPr>
          </a:p>
        </p:txBody>
      </p:sp>
      <p:sp>
        <p:nvSpPr>
          <p:cNvPr id="13" name="テキスト ボックス 12"/>
          <p:cNvSpPr txBox="1"/>
          <p:nvPr/>
        </p:nvSpPr>
        <p:spPr>
          <a:xfrm>
            <a:off x="457200" y="5939988"/>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セル</a:t>
            </a:r>
            <a:r>
              <a:rPr lang="en-US" altLang="ja-JP" dirty="0"/>
              <a:t>A4</a:t>
            </a:r>
            <a:r>
              <a:rPr lang="ja-JP" altLang="en-US" dirty="0" err="1"/>
              <a:t>、</a:t>
            </a:r>
            <a:r>
              <a:rPr lang="ja-JP" altLang="en-US" dirty="0"/>
              <a:t>セル</a:t>
            </a:r>
            <a:r>
              <a:rPr lang="en-US" altLang="ja-JP" dirty="0"/>
              <a:t>B2</a:t>
            </a:r>
            <a:r>
              <a:rPr lang="ja-JP" altLang="en-US" dirty="0" err="1"/>
              <a:t>、</a:t>
            </a:r>
            <a:r>
              <a:rPr lang="ja-JP" altLang="en-US" dirty="0"/>
              <a:t>セル</a:t>
            </a:r>
            <a:r>
              <a:rPr lang="en-US" altLang="ja-JP" dirty="0"/>
              <a:t>C3</a:t>
            </a:r>
            <a:r>
              <a:rPr lang="ja-JP" altLang="en-US" dirty="0" err="1"/>
              <a:t>、</a:t>
            </a:r>
            <a:r>
              <a:rPr lang="ja-JP" altLang="en-US" dirty="0"/>
              <a:t>セル</a:t>
            </a:r>
            <a:r>
              <a:rPr lang="en-US" altLang="ja-JP" dirty="0"/>
              <a:t>D4</a:t>
            </a:r>
            <a:r>
              <a:rPr lang="ja-JP" altLang="en-US" dirty="0"/>
              <a:t>を不連続で選択してください。</a:t>
            </a:r>
            <a:endParaRPr kumimoji="1" lang="ja-JP" altLang="en-US" dirty="0"/>
          </a:p>
        </p:txBody>
      </p:sp>
      <p:sp>
        <p:nvSpPr>
          <p:cNvPr id="3" name="フローチャート: 結合子 2">
            <a:extLst>
              <a:ext uri="{FF2B5EF4-FFF2-40B4-BE49-F238E27FC236}">
                <a16:creationId xmlns:a16="http://schemas.microsoft.com/office/drawing/2014/main" id="{96969A2D-0BB0-436C-9E4F-BE6B1FAF5C11}"/>
              </a:ext>
            </a:extLst>
          </p:cNvPr>
          <p:cNvSpPr/>
          <p:nvPr/>
        </p:nvSpPr>
        <p:spPr>
          <a:xfrm>
            <a:off x="2303776" y="3564307"/>
            <a:ext cx="252000" cy="252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コネクタ: カギ線 9">
            <a:extLst>
              <a:ext uri="{FF2B5EF4-FFF2-40B4-BE49-F238E27FC236}">
                <a16:creationId xmlns:a16="http://schemas.microsoft.com/office/drawing/2014/main" id="{C874FEB6-E16D-4475-9EE0-24D696582E50}"/>
              </a:ext>
            </a:extLst>
          </p:cNvPr>
          <p:cNvCxnSpPr>
            <a:stCxn id="9" idx="1"/>
            <a:endCxn id="3" idx="4"/>
          </p:cNvCxnSpPr>
          <p:nvPr/>
        </p:nvCxnSpPr>
        <p:spPr>
          <a:xfrm rot="10800000">
            <a:off x="2429776" y="3816307"/>
            <a:ext cx="270016" cy="415814"/>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30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セルへの入力（練習：書式設定不要）</a:t>
            </a:r>
          </a:p>
        </p:txBody>
      </p:sp>
      <p:sp>
        <p:nvSpPr>
          <p:cNvPr id="3" name="コンテンツ プレースホルダー 2">
            <a:extLst>
              <a:ext uri="{FF2B5EF4-FFF2-40B4-BE49-F238E27FC236}">
                <a16:creationId xmlns:a16="http://schemas.microsoft.com/office/drawing/2014/main" id="{5EB1359F-8447-43A6-AEF9-1A3C4A28BEF6}"/>
              </a:ext>
            </a:extLst>
          </p:cNvPr>
          <p:cNvSpPr>
            <a:spLocks noGrp="1"/>
          </p:cNvSpPr>
          <p:nvPr>
            <p:ph idx="1"/>
          </p:nvPr>
        </p:nvSpPr>
        <p:spPr/>
        <p:txBody>
          <a:bodyPr>
            <a:normAutofit/>
          </a:bodyPr>
          <a:lstStyle/>
          <a:p>
            <a:pPr marL="457200" indent="-457200">
              <a:buFont typeface="+mj-ea"/>
              <a:buAutoNum type="circleNumDbPlain"/>
            </a:pPr>
            <a:r>
              <a:rPr lang="ja-JP" altLang="en-US" sz="2000" dirty="0"/>
              <a:t>セル</a:t>
            </a:r>
            <a:r>
              <a:rPr lang="en-US" altLang="ja-JP" sz="2000" dirty="0"/>
              <a:t>A1</a:t>
            </a:r>
            <a:r>
              <a:rPr lang="ja-JP" altLang="en-US" sz="2000" dirty="0"/>
              <a:t>に 「</a:t>
            </a:r>
            <a:r>
              <a:rPr lang="en-US" altLang="ja-JP" sz="2000" dirty="0"/>
              <a:t>Microsoft Excel</a:t>
            </a:r>
            <a:r>
              <a:rPr lang="ja-JP" altLang="en-US" sz="2000" dirty="0"/>
              <a:t>練習 」と入力</a:t>
            </a:r>
          </a:p>
          <a:p>
            <a:pPr marL="457200" indent="-457200">
              <a:buFont typeface="+mj-ea"/>
              <a:buAutoNum type="circleNumDbPlain"/>
            </a:pPr>
            <a:r>
              <a:rPr lang="ja-JP" altLang="en-US" sz="2000" dirty="0"/>
              <a:t>セル</a:t>
            </a:r>
            <a:r>
              <a:rPr lang="en-US" altLang="ja-JP" sz="2000" dirty="0"/>
              <a:t>F1</a:t>
            </a:r>
            <a:r>
              <a:rPr lang="ja-JP" altLang="en-US" sz="2000" dirty="0"/>
              <a:t>に日付 「</a:t>
            </a:r>
            <a:r>
              <a:rPr lang="en-US" altLang="ja-JP" sz="2000" dirty="0"/>
              <a:t>2018</a:t>
            </a:r>
            <a:r>
              <a:rPr lang="ja-JP" altLang="en-US" sz="2000" dirty="0"/>
              <a:t>年</a:t>
            </a:r>
            <a:r>
              <a:rPr lang="en-US" altLang="ja-JP" sz="2000" dirty="0"/>
              <a:t>3</a:t>
            </a:r>
            <a:r>
              <a:rPr lang="ja-JP" altLang="en-US" sz="2000" dirty="0"/>
              <a:t>月</a:t>
            </a:r>
            <a:r>
              <a:rPr lang="en-US" altLang="ja-JP" sz="2000" dirty="0"/>
              <a:t>14</a:t>
            </a:r>
            <a:r>
              <a:rPr lang="ja-JP" altLang="en-US" sz="2000" dirty="0"/>
              <a:t>日</a:t>
            </a:r>
            <a:r>
              <a:rPr lang="en-US" altLang="ja-JP" sz="2000" dirty="0"/>
              <a:t>(</a:t>
            </a:r>
            <a:r>
              <a:rPr lang="ja-JP" altLang="en-US" sz="2000" dirty="0"/>
              <a:t>水）」 を入力</a:t>
            </a:r>
            <a:endParaRPr lang="en-US" altLang="ja-JP" sz="2000" dirty="0"/>
          </a:p>
          <a:p>
            <a:pPr marL="457200" indent="-457200">
              <a:buFont typeface="+mj-ea"/>
              <a:buAutoNum type="circleNumDbPlain"/>
            </a:pPr>
            <a:r>
              <a:rPr lang="ja-JP" altLang="en-US" sz="2000" spc="-150" dirty="0"/>
              <a:t>セル</a:t>
            </a:r>
            <a:r>
              <a:rPr lang="en-US" altLang="ja-JP" sz="2000" spc="-150" dirty="0"/>
              <a:t>A3</a:t>
            </a:r>
            <a:r>
              <a:rPr lang="ja-JP" altLang="en-US" sz="2000" spc="-150" dirty="0"/>
              <a:t>に「</a:t>
            </a:r>
            <a:r>
              <a:rPr lang="en-US" altLang="ja-JP" sz="2000" spc="-150" dirty="0"/>
              <a:t>No.</a:t>
            </a:r>
            <a:r>
              <a:rPr lang="ja-JP" altLang="en-US" sz="2000" spc="-150" dirty="0"/>
              <a:t>」、</a:t>
            </a:r>
            <a:r>
              <a:rPr lang="en-US" altLang="ja-JP" sz="2000" spc="-150" dirty="0"/>
              <a:t>B3</a:t>
            </a:r>
            <a:r>
              <a:rPr lang="ja-JP" altLang="en-US" sz="2000" spc="-150" dirty="0"/>
              <a:t>に「品名」、セル</a:t>
            </a:r>
            <a:r>
              <a:rPr lang="en-US" altLang="ja-JP" sz="2000" spc="-150" dirty="0"/>
              <a:t>C3</a:t>
            </a:r>
            <a:r>
              <a:rPr lang="ja-JP" altLang="en-US" sz="2000" spc="-150" dirty="0"/>
              <a:t>に「数量」、セル</a:t>
            </a:r>
            <a:r>
              <a:rPr lang="en-US" altLang="ja-JP" sz="2000" spc="-150" dirty="0"/>
              <a:t>D3</a:t>
            </a:r>
            <a:r>
              <a:rPr lang="ja-JP" altLang="en-US" sz="2000" spc="-150" dirty="0"/>
              <a:t>に「単位」、セル</a:t>
            </a:r>
            <a:r>
              <a:rPr lang="en-US" altLang="ja-JP" sz="2000" spc="-150" dirty="0"/>
              <a:t>E3</a:t>
            </a:r>
            <a:r>
              <a:rPr lang="ja-JP" altLang="en-US" sz="2000" spc="-150" dirty="0"/>
              <a:t>に「単価」、セル</a:t>
            </a:r>
            <a:r>
              <a:rPr lang="en-US" altLang="ja-JP" sz="2000" spc="-150" dirty="0"/>
              <a:t>F3</a:t>
            </a:r>
            <a:r>
              <a:rPr lang="ja-JP" altLang="en-US" sz="2000" spc="-150" dirty="0"/>
              <a:t>に「金額」と入力</a:t>
            </a:r>
            <a:endParaRPr lang="en-US" altLang="ja-JP" sz="2000" spc="-150" dirty="0"/>
          </a:p>
          <a:p>
            <a:pPr marL="457200" indent="-457200">
              <a:buFont typeface="+mj-ea"/>
              <a:buAutoNum type="circleNumDbPlain"/>
            </a:pPr>
            <a:r>
              <a:rPr lang="ja-JP" altLang="en-US" sz="2000" dirty="0"/>
              <a:t>セル</a:t>
            </a:r>
            <a:r>
              <a:rPr lang="en-US" altLang="ja-JP" sz="2000" dirty="0"/>
              <a:t>A4</a:t>
            </a:r>
            <a:r>
              <a:rPr lang="ja-JP" altLang="en-US" sz="2000" dirty="0"/>
              <a:t>からセル</a:t>
            </a:r>
            <a:r>
              <a:rPr lang="en-US" altLang="ja-JP" sz="2000" dirty="0"/>
              <a:t>A10</a:t>
            </a:r>
            <a:r>
              <a:rPr lang="ja-JP" altLang="en-US" sz="2000" dirty="0" err="1"/>
              <a:t>まで</a:t>
            </a:r>
            <a:r>
              <a:rPr lang="ja-JP" altLang="en-US" sz="2000" dirty="0"/>
              <a:t>数値を「</a:t>
            </a:r>
            <a:r>
              <a:rPr lang="en-US" altLang="ja-JP" sz="2000" dirty="0"/>
              <a:t>1</a:t>
            </a:r>
            <a:r>
              <a:rPr lang="ja-JP" altLang="en-US" sz="2000" dirty="0"/>
              <a:t>」から順に「</a:t>
            </a:r>
            <a:r>
              <a:rPr lang="en-US" altLang="ja-JP" sz="2000" dirty="0"/>
              <a:t>7</a:t>
            </a:r>
            <a:r>
              <a:rPr lang="ja-JP" altLang="en-US" sz="2000" dirty="0"/>
              <a:t>」まで入力</a:t>
            </a:r>
          </a:p>
          <a:p>
            <a:pPr marL="457200" indent="-457200">
              <a:buFont typeface="+mj-ea"/>
              <a:buAutoNum type="circleNumDbPlain"/>
            </a:pPr>
            <a:r>
              <a:rPr lang="ja-JP" altLang="en-US" sz="2000" dirty="0"/>
              <a:t>セル</a:t>
            </a:r>
            <a:r>
              <a:rPr lang="en-US" altLang="ja-JP" sz="2000" dirty="0"/>
              <a:t>B4</a:t>
            </a:r>
            <a:r>
              <a:rPr lang="ja-JP" altLang="en-US" sz="2000" dirty="0"/>
              <a:t>に「ボード」、セル</a:t>
            </a:r>
            <a:r>
              <a:rPr lang="en-US" altLang="ja-JP" sz="2000" dirty="0"/>
              <a:t>C4</a:t>
            </a:r>
            <a:r>
              <a:rPr lang="ja-JP" altLang="en-US" sz="2000" dirty="0"/>
              <a:t>に「</a:t>
            </a:r>
            <a:r>
              <a:rPr lang="en-US" altLang="ja-JP" sz="2000" dirty="0"/>
              <a:t>1/2</a:t>
            </a:r>
            <a:r>
              <a:rPr lang="ja-JP" altLang="en-US" sz="2000" dirty="0"/>
              <a:t>」、セル</a:t>
            </a:r>
            <a:r>
              <a:rPr lang="en-US" altLang="ja-JP" sz="2000" dirty="0"/>
              <a:t>D4</a:t>
            </a:r>
            <a:r>
              <a:rPr lang="ja-JP" altLang="en-US" sz="2000" dirty="0"/>
              <a:t>に「㎡」、セル</a:t>
            </a:r>
            <a:r>
              <a:rPr lang="en-US" altLang="ja-JP" sz="2000" dirty="0"/>
              <a:t>E4</a:t>
            </a:r>
            <a:r>
              <a:rPr lang="ja-JP" altLang="en-US" sz="2000" dirty="0"/>
              <a:t>に「</a:t>
            </a:r>
            <a:r>
              <a:rPr lang="en-US" altLang="ja-JP" sz="2000" dirty="0"/>
              <a:t>2,500</a:t>
            </a:r>
            <a:r>
              <a:rPr lang="ja-JP" altLang="en-US" sz="2000" dirty="0"/>
              <a:t>」、セル</a:t>
            </a:r>
            <a:r>
              <a:rPr lang="en-US" altLang="ja-JP" sz="2000" dirty="0"/>
              <a:t>F4</a:t>
            </a:r>
            <a:r>
              <a:rPr lang="ja-JP" altLang="en-US" sz="2000" dirty="0"/>
              <a:t>に「</a:t>
            </a:r>
            <a:r>
              <a:rPr lang="en-US" altLang="ja-JP" sz="2000" dirty="0"/>
              <a:t>=C4*E4</a:t>
            </a:r>
            <a:r>
              <a:rPr lang="ja-JP" altLang="en-US" sz="2000" dirty="0"/>
              <a:t>」と入力</a:t>
            </a:r>
          </a:p>
          <a:p>
            <a:pPr marL="457200" indent="-457200">
              <a:buFont typeface="+mj-ea"/>
              <a:buAutoNum type="circleNumDbPlain"/>
            </a:pPr>
            <a:r>
              <a:rPr lang="ja-JP" altLang="en-US" sz="2000" dirty="0"/>
              <a:t>セル</a:t>
            </a:r>
            <a:r>
              <a:rPr lang="en-US" altLang="ja-JP" sz="2000" dirty="0"/>
              <a:t>B5</a:t>
            </a:r>
            <a:r>
              <a:rPr lang="ja-JP" altLang="en-US" sz="2000" dirty="0"/>
              <a:t>に「</a:t>
            </a:r>
            <a:r>
              <a:rPr lang="en-US" altLang="ja-JP" sz="2000" dirty="0"/>
              <a:t>012345</a:t>
            </a:r>
            <a:r>
              <a:rPr lang="ja-JP" altLang="en-US" sz="2000" dirty="0"/>
              <a:t>」、セル</a:t>
            </a:r>
            <a:r>
              <a:rPr lang="en-US" altLang="ja-JP" sz="2000" dirty="0"/>
              <a:t>C5</a:t>
            </a:r>
            <a:r>
              <a:rPr lang="ja-JP" altLang="en-US" sz="2000" dirty="0"/>
              <a:t>に「</a:t>
            </a:r>
            <a:r>
              <a:rPr lang="en-US" altLang="ja-JP" sz="2000" dirty="0"/>
              <a:t>4</a:t>
            </a:r>
            <a:r>
              <a:rPr lang="ja-JP" altLang="en-US" sz="2000" dirty="0"/>
              <a:t>」、セル</a:t>
            </a:r>
            <a:r>
              <a:rPr lang="en-US" altLang="ja-JP" sz="2000" dirty="0"/>
              <a:t>D5</a:t>
            </a:r>
            <a:r>
              <a:rPr lang="ja-JP" altLang="en-US" sz="2000" dirty="0"/>
              <a:t>に「人</a:t>
            </a:r>
            <a:r>
              <a:rPr lang="en-US" altLang="ja-JP" sz="2000" dirty="0"/>
              <a:t>/</a:t>
            </a:r>
            <a:r>
              <a:rPr lang="ja-JP" altLang="en-US" sz="2000" dirty="0"/>
              <a:t>時」、セル</a:t>
            </a:r>
            <a:r>
              <a:rPr lang="en-US" altLang="ja-JP" sz="2000" dirty="0"/>
              <a:t>E5</a:t>
            </a:r>
            <a:r>
              <a:rPr lang="ja-JP" altLang="en-US" sz="2000" dirty="0"/>
              <a:t>に「</a:t>
            </a:r>
            <a:r>
              <a:rPr lang="en-US" altLang="ja-JP" sz="2000" dirty="0"/>
              <a:t>1,800</a:t>
            </a:r>
            <a:r>
              <a:rPr lang="ja-JP" altLang="en-US" sz="2000" dirty="0"/>
              <a:t>」、セル</a:t>
            </a:r>
            <a:r>
              <a:rPr lang="en-US" altLang="ja-JP" sz="2000" dirty="0"/>
              <a:t>F5</a:t>
            </a:r>
            <a:r>
              <a:rPr lang="ja-JP" altLang="en-US" sz="2000" dirty="0"/>
              <a:t>に「</a:t>
            </a:r>
            <a:r>
              <a:rPr lang="en-US" altLang="ja-JP" sz="2000" dirty="0"/>
              <a:t>=C5*E5</a:t>
            </a:r>
            <a:r>
              <a:rPr lang="ja-JP" altLang="en-US" sz="2000" dirty="0"/>
              <a:t>」と入力</a:t>
            </a:r>
          </a:p>
          <a:p>
            <a:pPr marL="457200" indent="-457200">
              <a:buFont typeface="+mj-ea"/>
              <a:buAutoNum type="circleNumDbPlain"/>
            </a:pPr>
            <a:r>
              <a:rPr lang="ja-JP" altLang="en-US" sz="2000" dirty="0"/>
              <a:t>セル</a:t>
            </a:r>
            <a:r>
              <a:rPr lang="en-US" altLang="ja-JP" sz="2000" dirty="0"/>
              <a:t>B6</a:t>
            </a:r>
            <a:r>
              <a:rPr lang="ja-JP" altLang="en-US" sz="2000" dirty="0"/>
              <a:t>に「</a:t>
            </a:r>
            <a:r>
              <a:rPr lang="en-US" altLang="ja-JP" sz="2000" dirty="0"/>
              <a:t>003ABCpin</a:t>
            </a:r>
            <a:r>
              <a:rPr lang="ja-JP" altLang="en-US" sz="2000" dirty="0"/>
              <a:t>」、セル</a:t>
            </a:r>
            <a:r>
              <a:rPr lang="en-US" altLang="ja-JP" sz="2000" dirty="0"/>
              <a:t>C6</a:t>
            </a:r>
            <a:r>
              <a:rPr lang="ja-JP" altLang="en-US" sz="2000" dirty="0"/>
              <a:t>に「</a:t>
            </a:r>
            <a:r>
              <a:rPr lang="ja-JP" altLang="en-US" sz="2000" b="1" dirty="0" err="1"/>
              <a:t>ー</a:t>
            </a:r>
            <a:r>
              <a:rPr lang="en-US" altLang="ja-JP" sz="2000" dirty="0"/>
              <a:t>20</a:t>
            </a:r>
            <a:r>
              <a:rPr lang="ja-JP" altLang="en-US" sz="2000" dirty="0"/>
              <a:t>」、セル</a:t>
            </a:r>
            <a:r>
              <a:rPr lang="en-US" altLang="ja-JP" sz="2000" dirty="0"/>
              <a:t>D6</a:t>
            </a:r>
            <a:r>
              <a:rPr lang="ja-JP" altLang="en-US" sz="2000" dirty="0"/>
              <a:t>に「</a:t>
            </a:r>
            <a:r>
              <a:rPr lang="en-US" altLang="ja-JP" sz="2000" dirty="0"/>
              <a:t>Lot</a:t>
            </a:r>
            <a:r>
              <a:rPr lang="ja-JP" altLang="en-US" sz="2000" dirty="0"/>
              <a:t>」、セル</a:t>
            </a:r>
            <a:r>
              <a:rPr lang="en-US" altLang="ja-JP" sz="2000" dirty="0"/>
              <a:t>E6</a:t>
            </a:r>
            <a:r>
              <a:rPr lang="ja-JP" altLang="en-US" sz="2000" dirty="0"/>
              <a:t>に「</a:t>
            </a:r>
            <a:r>
              <a:rPr lang="en-US" altLang="ja-JP" sz="2000" dirty="0"/>
              <a:t>400.55</a:t>
            </a:r>
            <a:r>
              <a:rPr lang="ja-JP" altLang="en-US" sz="2000" dirty="0"/>
              <a:t>」、セル</a:t>
            </a:r>
            <a:r>
              <a:rPr lang="en-US" altLang="ja-JP" sz="2000" dirty="0"/>
              <a:t>F6</a:t>
            </a:r>
            <a:r>
              <a:rPr lang="ja-JP" altLang="en-US" sz="2000" dirty="0"/>
              <a:t>に「</a:t>
            </a:r>
            <a:r>
              <a:rPr lang="en-US" altLang="ja-JP" sz="2000" dirty="0"/>
              <a:t>=C6*E6</a:t>
            </a:r>
            <a:r>
              <a:rPr lang="ja-JP" altLang="en-US" sz="2000" dirty="0"/>
              <a:t>」と入力</a:t>
            </a:r>
          </a:p>
          <a:p>
            <a:endParaRPr lang="ja-JP" altLang="en-US" sz="1800" spc="-150" dirty="0"/>
          </a:p>
          <a:p>
            <a:r>
              <a:rPr lang="ja-JP" altLang="en-US" sz="2000" dirty="0">
                <a:solidFill>
                  <a:srgbClr val="FF0000"/>
                </a:solidFill>
              </a:rPr>
              <a:t>ただし、「」カギかっこは入力しません。</a:t>
            </a:r>
          </a:p>
          <a:p>
            <a:endParaRPr lang="ja-JP" altLang="en-US" dirty="0"/>
          </a:p>
        </p:txBody>
      </p:sp>
      <p:sp>
        <p:nvSpPr>
          <p:cNvPr id="7" name="日付プレースホルダ 6"/>
          <p:cNvSpPr>
            <a:spLocks noGrp="1"/>
          </p:cNvSpPr>
          <p:nvPr>
            <p:ph type="dt" sz="half" idx="10"/>
          </p:nvPr>
        </p:nvSpPr>
        <p:spPr/>
        <p:txBody>
          <a:bodyPr/>
          <a:lstStyle/>
          <a:p>
            <a:r>
              <a:rPr kumimoji="1" lang="en-US" altLang="ja-JP"/>
              <a:t>2018/5/7</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a:t>SystemKOMACO Ver1-2</a:t>
            </a:r>
            <a:endParaRPr kumimoji="1" lang="ja-JP" altLang="en-US"/>
          </a:p>
        </p:txBody>
      </p:sp>
      <p:sp>
        <p:nvSpPr>
          <p:cNvPr id="9" name="スライド番号プレースホルダ 8"/>
          <p:cNvSpPr>
            <a:spLocks noGrp="1"/>
          </p:cNvSpPr>
          <p:nvPr>
            <p:ph type="sldNum" sz="quarter" idx="12"/>
          </p:nvPr>
        </p:nvSpPr>
        <p:spPr/>
        <p:txBody>
          <a:bodyPr/>
          <a:lstStyle/>
          <a:p>
            <a:fld id="{43CFFF46-6ED2-40D1-9B87-CB0CF36986B0}" type="slidenum">
              <a:rPr kumimoji="1" lang="ja-JP" altLang="en-US" smtClean="0"/>
              <a:pPr/>
              <a:t>44</a:t>
            </a:fld>
            <a:endParaRPr kumimoji="1" lang="ja-JP" altLang="en-US"/>
          </a:p>
        </p:txBody>
      </p:sp>
    </p:spTree>
    <p:extLst>
      <p:ext uri="{BB962C8B-B14F-4D97-AF65-F5344CB8AC3E}">
        <p14:creationId xmlns:p14="http://schemas.microsoft.com/office/powerpoint/2010/main" val="983212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latin typeface="IPAexゴシック" panose="020B0500000000000000" pitchFamily="50" charset="-128"/>
                <a:ea typeface="IPAexゴシック" panose="020B0500000000000000" pitchFamily="50" charset="-128"/>
              </a:rPr>
              <a:t>セルへの入力（入力後）</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685037"/>
            <a:ext cx="7543800" cy="3976211"/>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45</a:t>
            </a:fld>
            <a:endParaRPr kumimoji="1" lang="ja-JP" altLang="en-US"/>
          </a:p>
        </p:txBody>
      </p:sp>
      <p:sp>
        <p:nvSpPr>
          <p:cNvPr id="8" name="テキスト ボックス 7"/>
          <p:cNvSpPr txBox="1"/>
          <p:nvPr/>
        </p:nvSpPr>
        <p:spPr>
          <a:xfrm>
            <a:off x="457200" y="5765816"/>
            <a:ext cx="82296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a:t>
            </a:r>
            <a:r>
              <a:rPr lang="en-US" altLang="ja-JP" dirty="0"/>
              <a:t>[</a:t>
            </a:r>
            <a:r>
              <a:rPr lang="ja-JP" altLang="en-US" dirty="0"/>
              <a:t>名前を付けて保存</a:t>
            </a:r>
            <a:r>
              <a:rPr lang="en-US" altLang="ja-JP" dirty="0"/>
              <a:t>]</a:t>
            </a:r>
            <a:r>
              <a:rPr lang="ja-JP" altLang="en-US" dirty="0"/>
              <a:t>でドキュメントに保存してから終了させてください。ファイル名は「</a:t>
            </a:r>
            <a:r>
              <a:rPr lang="en-US" altLang="ja-JP" dirty="0"/>
              <a:t>Excel</a:t>
            </a:r>
            <a:r>
              <a:rPr lang="ja-JP" altLang="en-US" dirty="0"/>
              <a:t>練習</a:t>
            </a:r>
            <a:r>
              <a:rPr lang="en-US" altLang="ja-JP" dirty="0"/>
              <a:t>(</a:t>
            </a:r>
            <a:r>
              <a:rPr lang="ja-JP" altLang="en-US" dirty="0"/>
              <a:t>作成者名）</a:t>
            </a:r>
            <a:r>
              <a:rPr lang="en-US" altLang="ja-JP" dirty="0"/>
              <a:t>_2018-03-22.xlsx</a:t>
            </a:r>
            <a:r>
              <a:rPr lang="ja-JP" altLang="en-US" dirty="0"/>
              <a:t>」としてください。（</a:t>
            </a:r>
            <a:r>
              <a:rPr lang="en-US" altLang="ja-JP" dirty="0"/>
              <a:t>15</a:t>
            </a:r>
            <a:r>
              <a:rPr lang="ja-JP" altLang="en-US" dirty="0"/>
              <a:t>分休憩）</a:t>
            </a:r>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2E9D50-0EE8-4C6E-9BAB-8E46F6264CCE}"/>
              </a:ext>
            </a:extLst>
          </p:cNvPr>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kumimoji="1" lang="en-US" altLang="ja-JP" dirty="0"/>
              <a:t>15</a:t>
            </a:r>
            <a:r>
              <a:rPr kumimoji="1" lang="ja-JP" altLang="en-US" dirty="0"/>
              <a:t>分休憩</a:t>
            </a:r>
          </a:p>
        </p:txBody>
      </p:sp>
      <p:pic>
        <p:nvPicPr>
          <p:cNvPr id="8" name="コンテンツ プレースホルダー 7">
            <a:extLst>
              <a:ext uri="{FF2B5EF4-FFF2-40B4-BE49-F238E27FC236}">
                <a16:creationId xmlns:a16="http://schemas.microsoft.com/office/drawing/2014/main" id="{A2E4CE96-66B3-47C4-97B9-93044A47A80A}"/>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50404" y="1980408"/>
            <a:ext cx="3443192" cy="3608832"/>
          </a:xfrm>
        </p:spPr>
      </p:pic>
      <p:sp>
        <p:nvSpPr>
          <p:cNvPr id="4" name="日付プレースホルダー 3">
            <a:extLst>
              <a:ext uri="{FF2B5EF4-FFF2-40B4-BE49-F238E27FC236}">
                <a16:creationId xmlns:a16="http://schemas.microsoft.com/office/drawing/2014/main" id="{D0BD2D00-B23E-4489-A9B2-A34A58691D80}"/>
              </a:ext>
            </a:extLst>
          </p:cNvPr>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ー 4">
            <a:extLst>
              <a:ext uri="{FF2B5EF4-FFF2-40B4-BE49-F238E27FC236}">
                <a16:creationId xmlns:a16="http://schemas.microsoft.com/office/drawing/2014/main" id="{91B85922-C2EA-4001-89AD-DEADB060F7A9}"/>
              </a:ext>
            </a:extLst>
          </p:cNvPr>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ー 5">
            <a:extLst>
              <a:ext uri="{FF2B5EF4-FFF2-40B4-BE49-F238E27FC236}">
                <a16:creationId xmlns:a16="http://schemas.microsoft.com/office/drawing/2014/main" id="{2AAE69FB-55E6-4927-B008-FA5F6D1D1CFA}"/>
              </a:ext>
            </a:extLst>
          </p:cNvPr>
          <p:cNvSpPr>
            <a:spLocks noGrp="1"/>
          </p:cNvSpPr>
          <p:nvPr>
            <p:ph type="sldNum" sz="quarter" idx="12"/>
          </p:nvPr>
        </p:nvSpPr>
        <p:spPr/>
        <p:txBody>
          <a:bodyPr/>
          <a:lstStyle/>
          <a:p>
            <a:fld id="{43CFFF46-6ED2-40D1-9B87-CB0CF36986B0}" type="slidenum">
              <a:rPr kumimoji="1" lang="ja-JP" altLang="en-US" smtClean="0"/>
              <a:pPr/>
              <a:t>46</a:t>
            </a:fld>
            <a:endParaRPr kumimoji="1" lang="ja-JP" altLang="en-US"/>
          </a:p>
        </p:txBody>
      </p:sp>
    </p:spTree>
    <p:extLst>
      <p:ext uri="{BB962C8B-B14F-4D97-AF65-F5344CB8AC3E}">
        <p14:creationId xmlns:p14="http://schemas.microsoft.com/office/powerpoint/2010/main" val="3660599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kumimoji="1" lang="ja-JP" altLang="en-US" sz="4000" dirty="0">
                <a:latin typeface="IPAexゴシック" panose="020B0500000000000000" pitchFamily="50" charset="-128"/>
                <a:ea typeface="IPAexゴシック" panose="020B0500000000000000" pitchFamily="50" charset="-128"/>
              </a:rPr>
              <a:t>保存したファイル名を変更して開く</a:t>
            </a:r>
          </a:p>
        </p:txBody>
      </p:sp>
      <p:sp>
        <p:nvSpPr>
          <p:cNvPr id="7" name="コンテンツ プレースホルダ 6"/>
          <p:cNvSpPr txBox="1">
            <a:spLocks noGrp="1"/>
          </p:cNvSpPr>
          <p:nvPr>
            <p:ph idx="1"/>
          </p:nvPr>
        </p:nvSpPr>
        <p:spPr>
          <a:xfrm>
            <a:off x="457200" y="1600200"/>
            <a:ext cx="8229600" cy="19205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sz="1800" dirty="0"/>
              <a:t>練習　休憩前にドキュメントに保存したファイル名を変更してから開いてください。</a:t>
            </a:r>
            <a:endParaRPr lang="en-US" altLang="ja-JP" sz="1800" dirty="0"/>
          </a:p>
          <a:p>
            <a:pPr>
              <a:buClr>
                <a:schemeClr val="accent1"/>
              </a:buClr>
            </a:pPr>
            <a:r>
              <a:rPr lang="ja-JP" altLang="en-US" sz="1800" dirty="0"/>
              <a:t>保存時のファイル名は「</a:t>
            </a:r>
            <a:r>
              <a:rPr lang="en-US" altLang="ja-JP" sz="1800" dirty="0"/>
              <a:t>Excel</a:t>
            </a:r>
            <a:r>
              <a:rPr lang="ja-JP" altLang="en-US" sz="1800" dirty="0"/>
              <a:t>練習</a:t>
            </a:r>
            <a:r>
              <a:rPr lang="en-US" altLang="ja-JP" sz="1800" dirty="0"/>
              <a:t>(</a:t>
            </a:r>
            <a:r>
              <a:rPr lang="ja-JP" altLang="en-US" sz="1800" dirty="0"/>
              <a:t>作成者名）</a:t>
            </a:r>
            <a:r>
              <a:rPr lang="en-US" altLang="ja-JP" sz="1800" dirty="0"/>
              <a:t>_2018-03-22.xlsx</a:t>
            </a:r>
            <a:r>
              <a:rPr lang="ja-JP" altLang="en-US" sz="1800" dirty="0"/>
              <a:t>」としてください。</a:t>
            </a:r>
            <a:endParaRPr lang="en-US" altLang="ja-JP" sz="1800" dirty="0"/>
          </a:p>
          <a:p>
            <a:pPr>
              <a:buClr>
                <a:schemeClr val="accent1"/>
              </a:buClr>
            </a:pPr>
            <a:endParaRPr kumimoji="1" lang="en-US" altLang="ja-JP" sz="1800" dirty="0"/>
          </a:p>
          <a:p>
            <a:pPr>
              <a:buClr>
                <a:schemeClr val="accent1"/>
              </a:buClr>
            </a:pPr>
            <a:r>
              <a:rPr kumimoji="1" lang="ja-JP" altLang="en-US" sz="1800" dirty="0"/>
              <a:t>変更後の</a:t>
            </a:r>
            <a:r>
              <a:rPr lang="ja-JP" altLang="en-US" sz="1800" dirty="0"/>
              <a:t>ファイル名は「</a:t>
            </a:r>
            <a:r>
              <a:rPr lang="en-US" altLang="ja-JP" sz="1800" dirty="0"/>
              <a:t>Excel</a:t>
            </a:r>
            <a:r>
              <a:rPr lang="ja-JP" altLang="en-US" sz="1800" dirty="0">
                <a:solidFill>
                  <a:srgbClr val="FF0000"/>
                </a:solidFill>
              </a:rPr>
              <a:t>講習</a:t>
            </a:r>
            <a:r>
              <a:rPr lang="ja-JP" altLang="en-US" sz="1800" dirty="0"/>
              <a:t>練習</a:t>
            </a:r>
            <a:r>
              <a:rPr lang="en-US" altLang="ja-JP" sz="1800" dirty="0"/>
              <a:t>(</a:t>
            </a:r>
            <a:r>
              <a:rPr lang="ja-JP" altLang="en-US" sz="1800" dirty="0"/>
              <a:t>作成者名）</a:t>
            </a:r>
            <a:r>
              <a:rPr lang="en-US" altLang="ja-JP" sz="1800" dirty="0"/>
              <a:t>_2018-03-22.xlsx</a:t>
            </a:r>
            <a:r>
              <a:rPr lang="ja-JP" altLang="en-US" sz="1800" dirty="0"/>
              <a:t>」</a:t>
            </a:r>
            <a:endParaRPr kumimoji="1" lang="ja-JP" altLang="en-US" sz="1800" dirty="0"/>
          </a:p>
        </p:txBody>
      </p:sp>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47</a:t>
            </a:fld>
            <a:endParaRPr kumimoji="1" lang="ja-JP" altLang="en-US"/>
          </a:p>
        </p:txBody>
      </p:sp>
      <p:sp>
        <p:nvSpPr>
          <p:cNvPr id="8" name="下矢印 7"/>
          <p:cNvSpPr/>
          <p:nvPr/>
        </p:nvSpPr>
        <p:spPr>
          <a:xfrm>
            <a:off x="4071934" y="3714752"/>
            <a:ext cx="857256" cy="64294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0B12662-6710-4B37-BC7A-4224058E907D}"/>
              </a:ext>
            </a:extLst>
          </p:cNvPr>
          <p:cNvSpPr txBox="1"/>
          <p:nvPr/>
        </p:nvSpPr>
        <p:spPr>
          <a:xfrm>
            <a:off x="3347864" y="4571836"/>
            <a:ext cx="2304256"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dirty="0"/>
              <a:t>次のページ</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342107"/>
            <a:ext cx="8229600" cy="1143000"/>
          </a:xfrm>
        </p:spPr>
        <p:style>
          <a:lnRef idx="0">
            <a:schemeClr val="accent4"/>
          </a:lnRef>
          <a:fillRef idx="3">
            <a:schemeClr val="accent4"/>
          </a:fillRef>
          <a:effectRef idx="3">
            <a:schemeClr val="accent4"/>
          </a:effectRef>
          <a:fontRef idx="minor">
            <a:schemeClr val="lt1"/>
          </a:fontRef>
        </p:style>
        <p:txBody>
          <a:bodyPr>
            <a:noAutofit/>
          </a:bodyPr>
          <a:lstStyle/>
          <a:p>
            <a:r>
              <a:rPr kumimoji="1" lang="ja-JP" altLang="en-US" sz="3600" dirty="0">
                <a:latin typeface="IPAexゴシック" panose="020B0500000000000000" pitchFamily="50" charset="-128"/>
                <a:ea typeface="IPAexゴシック" panose="020B0500000000000000" pitchFamily="50" charset="-128"/>
              </a:rPr>
              <a:t>ファイルを開いた状態</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757045"/>
            <a:ext cx="7543800" cy="3976211"/>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48</a:t>
            </a:fld>
            <a:endParaRPr kumimoji="1" lang="ja-JP" altLang="en-US"/>
          </a:p>
        </p:txBody>
      </p:sp>
      <p:sp>
        <p:nvSpPr>
          <p:cNvPr id="8" name="正方形/長方形 7"/>
          <p:cNvSpPr/>
          <p:nvPr/>
        </p:nvSpPr>
        <p:spPr>
          <a:xfrm>
            <a:off x="3707904" y="1700808"/>
            <a:ext cx="16920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 8">
            <a:extLst>
              <a:ext uri="{FF2B5EF4-FFF2-40B4-BE49-F238E27FC236}">
                <a16:creationId xmlns:a16="http://schemas.microsoft.com/office/drawing/2014/main" id="{30C3F221-50DC-4295-8D77-9777C80B08A9}"/>
              </a:ext>
            </a:extLst>
          </p:cNvPr>
          <p:cNvSpPr txBox="1">
            <a:spLocks/>
          </p:cNvSpPr>
          <p:nvPr/>
        </p:nvSpPr>
        <p:spPr>
          <a:xfrm>
            <a:off x="4752440" y="2132856"/>
            <a:ext cx="3780000" cy="369332"/>
          </a:xfrm>
          <a:prstGeom prst="rect">
            <a:avLst/>
          </a:prstGeom>
          <a:ln/>
        </p:spPr>
        <p:style>
          <a:lnRef idx="0">
            <a:schemeClr val="accent6"/>
          </a:lnRef>
          <a:fillRef idx="3">
            <a:schemeClr val="accent6"/>
          </a:fillRef>
          <a:effectRef idx="3">
            <a:schemeClr val="accent6"/>
          </a:effectRef>
          <a:fontRef idx="minor">
            <a:schemeClr val="lt1"/>
          </a:fontRef>
        </p:style>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9pPr>
          </a:lstStyle>
          <a:p>
            <a:pPr marL="0" indent="0">
              <a:buFont typeface="Arial" pitchFamily="34" charset="0"/>
              <a:buNone/>
            </a:pPr>
            <a:r>
              <a:rPr lang="ja-JP" altLang="en-US" sz="1800" dirty="0">
                <a:solidFill>
                  <a:schemeClr val="bg1"/>
                </a:solidFill>
              </a:rPr>
              <a:t>タイトルバーにファイル名が表示</a:t>
            </a:r>
            <a:endParaRPr lang="en-US" altLang="ja-JP" sz="1800"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4000" dirty="0">
                <a:latin typeface="IPAexゴシック" panose="020B0500000000000000" pitchFamily="50" charset="-128"/>
                <a:ea typeface="IPAexゴシック" panose="020B0500000000000000" pitchFamily="50" charset="-128"/>
              </a:rPr>
              <a:t>セルの書式設定は</a:t>
            </a:r>
            <a:r>
              <a:rPr kumimoji="1" lang="en-US" altLang="ja-JP" sz="4000" dirty="0">
                <a:latin typeface="IPAexゴシック" panose="020B0500000000000000" pitchFamily="50" charset="-128"/>
                <a:ea typeface="IPAexゴシック" panose="020B0500000000000000" pitchFamily="50" charset="-128"/>
              </a:rPr>
              <a:t>3</a:t>
            </a:r>
            <a:r>
              <a:rPr kumimoji="1" lang="ja-JP" altLang="en-US" sz="4000" dirty="0">
                <a:latin typeface="IPAexゴシック" panose="020B0500000000000000" pitchFamily="50" charset="-128"/>
                <a:ea typeface="IPAexゴシック" panose="020B0500000000000000" pitchFamily="50" charset="-128"/>
              </a:rPr>
              <a:t>通り</a:t>
            </a:r>
          </a:p>
        </p:txBody>
      </p:sp>
      <p:sp>
        <p:nvSpPr>
          <p:cNvPr id="13" name="テキスト プレースホルダ 12"/>
          <p:cNvSpPr>
            <a:spLocks noGrp="1"/>
          </p:cNvSpPr>
          <p:nvPr>
            <p:ph type="body" idx="1"/>
          </p:nvPr>
        </p:nvSpPr>
        <p:spPr>
          <a:xfrm>
            <a:off x="457200" y="1535113"/>
            <a:ext cx="4040188" cy="370800"/>
          </a:xfrm>
          <a:prstGeom prst="flowChartProcess">
            <a:avLst/>
          </a:prstGeom>
        </p:spPr>
        <p:style>
          <a:lnRef idx="0">
            <a:schemeClr val="accent6"/>
          </a:lnRef>
          <a:fillRef idx="3">
            <a:schemeClr val="accent6"/>
          </a:fillRef>
          <a:effectRef idx="3">
            <a:schemeClr val="accent6"/>
          </a:effectRef>
          <a:fontRef idx="minor">
            <a:schemeClr val="lt1"/>
          </a:fontRef>
        </p:style>
        <p:txBody>
          <a:bodyPr>
            <a:normAutofit/>
          </a:bodyPr>
          <a:lstStyle/>
          <a:p>
            <a:r>
              <a:rPr kumimoji="1" lang="ja-JP" altLang="en-US" sz="1800" dirty="0"/>
              <a:t>①</a:t>
            </a:r>
            <a:r>
              <a:rPr kumimoji="1" lang="en-US" altLang="ja-JP" sz="1800" dirty="0"/>
              <a:t>[</a:t>
            </a:r>
            <a:r>
              <a:rPr kumimoji="1" lang="ja-JP" altLang="en-US" sz="1800" dirty="0"/>
              <a:t>リボン</a:t>
            </a:r>
            <a:r>
              <a:rPr kumimoji="1" lang="en-US" altLang="ja-JP" sz="1800" dirty="0"/>
              <a:t>[</a:t>
            </a:r>
            <a:r>
              <a:rPr kumimoji="1" lang="ja-JP" altLang="en-US" sz="1800" dirty="0"/>
              <a:t>の</a:t>
            </a:r>
            <a:r>
              <a:rPr kumimoji="1" lang="en-US" altLang="ja-JP" sz="1800" dirty="0"/>
              <a:t>[</a:t>
            </a:r>
            <a:r>
              <a:rPr kumimoji="1" lang="ja-JP" altLang="en-US" sz="1800" dirty="0"/>
              <a:t>ホーム</a:t>
            </a:r>
            <a:r>
              <a:rPr kumimoji="1" lang="en-US" altLang="ja-JP" sz="1800" dirty="0"/>
              <a:t>]</a:t>
            </a:r>
            <a:r>
              <a:rPr kumimoji="1" lang="ja-JP" altLang="en-US" sz="1800" dirty="0"/>
              <a:t>タブ</a:t>
            </a:r>
          </a:p>
        </p:txBody>
      </p:sp>
      <p:pic>
        <p:nvPicPr>
          <p:cNvPr id="11" name="コンテンツ プレースホルダ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708920"/>
            <a:ext cx="4040188" cy="917396"/>
          </a:xfrm>
          <a:ln>
            <a:solidFill>
              <a:schemeClr val="accent6">
                <a:lumMod val="50000"/>
              </a:schemeClr>
            </a:solidFill>
          </a:ln>
        </p:spPr>
      </p:pic>
      <p:sp>
        <p:nvSpPr>
          <p:cNvPr id="14" name="テキスト プレースホルダ 13"/>
          <p:cNvSpPr>
            <a:spLocks noGrp="1"/>
          </p:cNvSpPr>
          <p:nvPr>
            <p:ph type="body" sz="quarter" idx="3"/>
          </p:nvPr>
        </p:nvSpPr>
        <p:spPr>
          <a:xfrm>
            <a:off x="4645025" y="1535113"/>
            <a:ext cx="4041775" cy="370800"/>
          </a:xfrm>
        </p:spPr>
        <p:style>
          <a:lnRef idx="0">
            <a:schemeClr val="accent6"/>
          </a:lnRef>
          <a:fillRef idx="3">
            <a:schemeClr val="accent6"/>
          </a:fillRef>
          <a:effectRef idx="3">
            <a:schemeClr val="accent6"/>
          </a:effectRef>
          <a:fontRef idx="minor">
            <a:schemeClr val="lt1"/>
          </a:fontRef>
        </p:style>
        <p:txBody>
          <a:bodyPr>
            <a:normAutofit/>
          </a:bodyPr>
          <a:lstStyle/>
          <a:p>
            <a:pPr>
              <a:spcBef>
                <a:spcPts val="0"/>
              </a:spcBef>
            </a:pPr>
            <a:r>
              <a:rPr kumimoji="1" lang="ja-JP" altLang="en-US" sz="1800" dirty="0"/>
              <a:t>②コンテキストメニューの書式設定</a:t>
            </a:r>
          </a:p>
        </p:txBody>
      </p:sp>
      <p:pic>
        <p:nvPicPr>
          <p:cNvPr id="12" name="コンテンツ プレースホルダ 1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292080" y="2204864"/>
            <a:ext cx="2387298" cy="3547605"/>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dirty="0"/>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49</a:t>
            </a:fld>
            <a:endParaRPr kumimoji="1" lang="ja-JP" altLang="en-US" dirty="0"/>
          </a:p>
        </p:txBody>
      </p:sp>
      <p:pic>
        <p:nvPicPr>
          <p:cNvPr id="16" name="図 15" descr="MigiClick.gif"/>
          <p:cNvPicPr>
            <a:picLocks noChangeAspect="1"/>
          </p:cNvPicPr>
          <p:nvPr/>
        </p:nvPicPr>
        <p:blipFill>
          <a:blip r:embed="rId5" cstate="print"/>
          <a:stretch>
            <a:fillRect/>
          </a:stretch>
        </p:blipFill>
        <p:spPr>
          <a:xfrm>
            <a:off x="5139680" y="2708920"/>
            <a:ext cx="304800" cy="304800"/>
          </a:xfrm>
          <a:prstGeom prst="rect">
            <a:avLst/>
          </a:prstGeom>
        </p:spPr>
      </p:pic>
      <p:sp>
        <p:nvSpPr>
          <p:cNvPr id="17" name="正方形/長方形 16"/>
          <p:cNvSpPr/>
          <p:nvPr/>
        </p:nvSpPr>
        <p:spPr>
          <a:xfrm>
            <a:off x="5595135" y="4937315"/>
            <a:ext cx="1368000" cy="144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51924" y="5887193"/>
            <a:ext cx="5904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a:t>③コンテキストメニューの</a:t>
            </a:r>
            <a:r>
              <a:rPr kumimoji="1" lang="en-US" altLang="ja-JP" dirty="0"/>
              <a:t>[</a:t>
            </a:r>
            <a:r>
              <a:rPr kumimoji="1" lang="ja-JP" altLang="en-US" dirty="0"/>
              <a:t>セルの書式設定</a:t>
            </a:r>
            <a:r>
              <a:rPr kumimoji="1" lang="en-US" altLang="ja-JP" dirty="0"/>
              <a:t>]</a:t>
            </a:r>
            <a:r>
              <a:rPr kumimoji="1" lang="ja-JP" altLang="en-US" dirty="0"/>
              <a:t>をクリック</a:t>
            </a:r>
          </a:p>
        </p:txBody>
      </p:sp>
      <p:sp>
        <p:nvSpPr>
          <p:cNvPr id="19" name="フローチャート: 結合子 18">
            <a:extLst>
              <a:ext uri="{FF2B5EF4-FFF2-40B4-BE49-F238E27FC236}">
                <a16:creationId xmlns:a16="http://schemas.microsoft.com/office/drawing/2014/main" id="{025AB2F9-7491-4B49-8A3C-EE54975325D9}"/>
              </a:ext>
            </a:extLst>
          </p:cNvPr>
          <p:cNvSpPr/>
          <p:nvPr/>
        </p:nvSpPr>
        <p:spPr>
          <a:xfrm>
            <a:off x="7740384" y="2204864"/>
            <a:ext cx="288000" cy="288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FF0000"/>
                </a:solidFill>
              </a:rPr>
              <a:t>2</a:t>
            </a:r>
            <a:endParaRPr kumimoji="1" lang="ja-JP" altLang="en-US" sz="1600" dirty="0">
              <a:solidFill>
                <a:srgbClr val="FF0000"/>
              </a:solidFill>
            </a:endParaRPr>
          </a:p>
        </p:txBody>
      </p:sp>
      <p:sp>
        <p:nvSpPr>
          <p:cNvPr id="20" name="フローチャート: 結合子 19">
            <a:extLst>
              <a:ext uri="{FF2B5EF4-FFF2-40B4-BE49-F238E27FC236}">
                <a16:creationId xmlns:a16="http://schemas.microsoft.com/office/drawing/2014/main" id="{3156C889-E656-403C-8C4D-214475692F36}"/>
              </a:ext>
            </a:extLst>
          </p:cNvPr>
          <p:cNvSpPr/>
          <p:nvPr/>
        </p:nvSpPr>
        <p:spPr>
          <a:xfrm>
            <a:off x="467544" y="2348912"/>
            <a:ext cx="288000" cy="288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dirty="0">
                <a:solidFill>
                  <a:srgbClr val="FF0000"/>
                </a:solidFill>
              </a:rPr>
              <a:t>1</a:t>
            </a:r>
            <a:endParaRPr kumimoji="1" lang="ja-JP" altLang="en-US" sz="1600" dirty="0">
              <a:solidFill>
                <a:srgbClr val="FF0000"/>
              </a:solidFill>
            </a:endParaRPr>
          </a:p>
        </p:txBody>
      </p:sp>
      <p:sp>
        <p:nvSpPr>
          <p:cNvPr id="21" name="フローチャート: 結合子 20">
            <a:extLst>
              <a:ext uri="{FF2B5EF4-FFF2-40B4-BE49-F238E27FC236}">
                <a16:creationId xmlns:a16="http://schemas.microsoft.com/office/drawing/2014/main" id="{60860B2A-97A0-409D-9A9A-82E93E110B34}"/>
              </a:ext>
            </a:extLst>
          </p:cNvPr>
          <p:cNvSpPr/>
          <p:nvPr/>
        </p:nvSpPr>
        <p:spPr>
          <a:xfrm>
            <a:off x="7092312" y="4869192"/>
            <a:ext cx="288000" cy="288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FF0000"/>
                </a:solidFill>
              </a:rPr>
              <a:t>3</a:t>
            </a:r>
            <a:endParaRPr kumimoji="1" lang="ja-JP" altLang="en-US" sz="16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ja-JP" altLang="en-US" sz="3600" dirty="0"/>
              <a:t>ファイルの名前の変更（リネーム）</a:t>
            </a:r>
            <a:br>
              <a:rPr kumimoji="1" lang="en-US" altLang="ja-JP" sz="3600" dirty="0"/>
            </a:br>
            <a:r>
              <a:rPr kumimoji="1" lang="en-US" altLang="ja-JP" sz="3600" dirty="0"/>
              <a:t>[</a:t>
            </a:r>
            <a:r>
              <a:rPr lang="ja-JP" altLang="en-US" sz="3600" dirty="0"/>
              <a:t>拡張子</a:t>
            </a:r>
            <a:r>
              <a:rPr lang="en-US" altLang="ja-JP" sz="3600" dirty="0"/>
              <a:t>]</a:t>
            </a:r>
            <a:r>
              <a:rPr lang="ja-JP" altLang="en-US" sz="3600" dirty="0"/>
              <a:t>の削除・変更はするな</a:t>
            </a:r>
            <a:endParaRPr kumimoji="1" lang="ja-JP" altLang="en-US" sz="3600" dirty="0"/>
          </a:p>
        </p:txBody>
      </p:sp>
      <p:pic>
        <p:nvPicPr>
          <p:cNvPr id="15" name="コンテンツ プレースホルダー 14">
            <a:extLst>
              <a:ext uri="{FF2B5EF4-FFF2-40B4-BE49-F238E27FC236}">
                <a16:creationId xmlns:a16="http://schemas.microsoft.com/office/drawing/2014/main" id="{6F8DF79D-F76B-48D9-B347-176832FC7A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5337" y="2463006"/>
            <a:ext cx="7553325" cy="2800350"/>
          </a:xfrm>
          <a:ln w="12700">
            <a:solidFill>
              <a:schemeClr val="tx2">
                <a:lumMod val="75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a:t>
            </a:fld>
            <a:endParaRPr kumimoji="1" lang="ja-JP" altLang="en-US" dirty="0"/>
          </a:p>
        </p:txBody>
      </p:sp>
      <p:sp>
        <p:nvSpPr>
          <p:cNvPr id="11" name="テキスト ボックス 10"/>
          <p:cNvSpPr txBox="1"/>
          <p:nvPr/>
        </p:nvSpPr>
        <p:spPr>
          <a:xfrm>
            <a:off x="500034" y="1714488"/>
            <a:ext cx="8143932"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latin typeface="+mn-ea"/>
              </a:rPr>
              <a:t>ファイルの名前を変更する際、</a:t>
            </a:r>
            <a:r>
              <a:rPr kumimoji="1" lang="en-US" altLang="ja-JP" dirty="0">
                <a:latin typeface="+mn-ea"/>
              </a:rPr>
              <a:t>[</a:t>
            </a:r>
            <a:r>
              <a:rPr kumimoji="1" lang="ja-JP" altLang="en-US" dirty="0">
                <a:latin typeface="+mn-ea"/>
              </a:rPr>
              <a:t>拡張子</a:t>
            </a:r>
            <a:r>
              <a:rPr kumimoji="1" lang="en-US" altLang="ja-JP" dirty="0">
                <a:latin typeface="+mn-ea"/>
              </a:rPr>
              <a:t>]</a:t>
            </a:r>
            <a:r>
              <a:rPr kumimoji="1" lang="ja-JP" altLang="en-US" dirty="0">
                <a:latin typeface="+mn-ea"/>
              </a:rPr>
              <a:t>を除いて変更をする。もし、</a:t>
            </a:r>
            <a:r>
              <a:rPr kumimoji="1" lang="en-US" altLang="ja-JP" dirty="0">
                <a:latin typeface="+mn-ea"/>
              </a:rPr>
              <a:t>[</a:t>
            </a:r>
            <a:r>
              <a:rPr kumimoji="1" lang="ja-JP" altLang="en-US" dirty="0">
                <a:latin typeface="+mn-ea"/>
              </a:rPr>
              <a:t>拡張子</a:t>
            </a:r>
            <a:r>
              <a:rPr kumimoji="1" lang="en-US" altLang="ja-JP" dirty="0">
                <a:latin typeface="+mn-ea"/>
              </a:rPr>
              <a:t>]</a:t>
            </a:r>
            <a:r>
              <a:rPr kumimoji="1" lang="ja-JP" altLang="en-US" dirty="0">
                <a:latin typeface="+mn-ea"/>
              </a:rPr>
              <a:t>を削除・変更したら半角英数字で「</a:t>
            </a:r>
            <a:r>
              <a:rPr kumimoji="1" lang="en-US" altLang="ja-JP" dirty="0">
                <a:latin typeface="+mn-ea"/>
              </a:rPr>
              <a:t>.</a:t>
            </a:r>
            <a:r>
              <a:rPr kumimoji="1" lang="ja-JP" altLang="en-US" dirty="0">
                <a:latin typeface="+mn-ea"/>
              </a:rPr>
              <a:t>（</a:t>
            </a:r>
            <a:r>
              <a:rPr lang="ja-JP" altLang="en-US" dirty="0">
                <a:latin typeface="+mn-ea"/>
              </a:rPr>
              <a:t>ピリオド）</a:t>
            </a:r>
            <a:r>
              <a:rPr kumimoji="1" lang="ja-JP" altLang="en-US" dirty="0">
                <a:latin typeface="+mn-ea"/>
              </a:rPr>
              <a:t>」と</a:t>
            </a:r>
            <a:r>
              <a:rPr lang="ja-JP" altLang="en-US" dirty="0">
                <a:latin typeface="+mn-ea"/>
              </a:rPr>
              <a:t>「</a:t>
            </a:r>
            <a:r>
              <a:rPr lang="en-US" altLang="ja-JP" dirty="0" err="1">
                <a:latin typeface="+mn-ea"/>
              </a:rPr>
              <a:t>xlxs</a:t>
            </a:r>
            <a:r>
              <a:rPr lang="ja-JP" altLang="en-US" dirty="0">
                <a:latin typeface="+mn-ea"/>
              </a:rPr>
              <a:t>」と入力</a:t>
            </a:r>
            <a:endParaRPr kumimoji="1" lang="ja-JP" altLang="en-US" dirty="0">
              <a:latin typeface="+mn-ea"/>
            </a:endParaRPr>
          </a:p>
        </p:txBody>
      </p:sp>
      <p:sp>
        <p:nvSpPr>
          <p:cNvPr id="12" name="テキスト ボックス 11"/>
          <p:cNvSpPr txBox="1"/>
          <p:nvPr/>
        </p:nvSpPr>
        <p:spPr>
          <a:xfrm>
            <a:off x="500034" y="5385990"/>
            <a:ext cx="8072494"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en-US" altLang="ja-JP" dirty="0">
                <a:latin typeface="+mn-ea"/>
              </a:rPr>
              <a:t>[</a:t>
            </a:r>
            <a:r>
              <a:rPr kumimoji="1" lang="ja-JP" altLang="en-US" dirty="0">
                <a:latin typeface="+mn-ea"/>
              </a:rPr>
              <a:t>拡張子</a:t>
            </a:r>
            <a:r>
              <a:rPr kumimoji="1" lang="en-US" altLang="ja-JP" dirty="0">
                <a:latin typeface="+mn-ea"/>
              </a:rPr>
              <a:t>]</a:t>
            </a:r>
            <a:r>
              <a:rPr kumimoji="1" lang="ja-JP" altLang="en-US" dirty="0">
                <a:latin typeface="+mn-ea"/>
              </a:rPr>
              <a:t>はファイルの形式を示すものです。</a:t>
            </a:r>
            <a:r>
              <a:rPr kumimoji="1" lang="ja-JP" altLang="en-US" b="1" dirty="0">
                <a:solidFill>
                  <a:srgbClr val="FF0000"/>
                </a:solidFill>
                <a:latin typeface="+mn-ea"/>
              </a:rPr>
              <a:t>拡張子は半角</a:t>
            </a:r>
            <a:r>
              <a:rPr kumimoji="1" lang="ja-JP" altLang="en-US" dirty="0">
                <a:latin typeface="+mn-ea"/>
              </a:rPr>
              <a:t>です。</a:t>
            </a:r>
            <a:endParaRPr kumimoji="1" lang="en-US" altLang="ja-JP" dirty="0">
              <a:latin typeface="+mn-ea"/>
            </a:endParaRPr>
          </a:p>
          <a:p>
            <a:r>
              <a:rPr kumimoji="1" lang="ja-JP" altLang="en-US" dirty="0">
                <a:latin typeface="+mn-ea"/>
              </a:rPr>
              <a:t>正しい拡張子でないと、ファイルを開けないことがあります。</a:t>
            </a:r>
            <a:endParaRPr kumimoji="1" lang="en-US" altLang="ja-JP" dirty="0">
              <a:latin typeface="+mn-ea"/>
            </a:endParaRPr>
          </a:p>
          <a:p>
            <a:r>
              <a:rPr kumimoji="1" lang="en-US" altLang="ja-JP" dirty="0">
                <a:latin typeface="+mn-ea"/>
              </a:rPr>
              <a:t>Excel 97-2003</a:t>
            </a:r>
            <a:r>
              <a:rPr kumimoji="1" lang="ja-JP" altLang="en-US" dirty="0">
                <a:latin typeface="+mn-ea"/>
              </a:rPr>
              <a:t>のワークシートはファイル名が「○○○</a:t>
            </a:r>
            <a:r>
              <a:rPr kumimoji="1" lang="en-US" altLang="ja-JP" dirty="0">
                <a:latin typeface="+mn-ea"/>
              </a:rPr>
              <a:t>.</a:t>
            </a:r>
            <a:r>
              <a:rPr kumimoji="1" lang="en-US" altLang="ja-JP" dirty="0" err="1">
                <a:latin typeface="+mn-ea"/>
              </a:rPr>
              <a:t>xls</a:t>
            </a:r>
            <a:r>
              <a:rPr kumimoji="1" lang="ja-JP" altLang="en-US" dirty="0">
                <a:latin typeface="+mn-ea"/>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en-US" altLang="ja-JP" sz="3600" dirty="0">
                <a:latin typeface="IPAexゴシック" panose="020B0500000000000000" pitchFamily="50" charset="-128"/>
                <a:ea typeface="IPAexゴシック" panose="020B0500000000000000" pitchFamily="50" charset="-128"/>
              </a:rPr>
              <a:t>[</a:t>
            </a:r>
            <a:r>
              <a:rPr kumimoji="1" lang="ja-JP" altLang="en-US" sz="3600" dirty="0">
                <a:latin typeface="IPAexゴシック" panose="020B0500000000000000" pitchFamily="50" charset="-128"/>
                <a:ea typeface="IPAexゴシック" panose="020B0500000000000000" pitchFamily="50" charset="-128"/>
              </a:rPr>
              <a:t>セルの書式設定</a:t>
            </a:r>
            <a:r>
              <a:rPr kumimoji="1" lang="en-US" altLang="ja-JP" sz="3600" dirty="0">
                <a:latin typeface="IPAexゴシック" panose="020B0500000000000000" pitchFamily="50" charset="-128"/>
                <a:ea typeface="IPAexゴシック" panose="020B0500000000000000" pitchFamily="50" charset="-128"/>
              </a:rPr>
              <a:t>]</a:t>
            </a:r>
            <a:r>
              <a:rPr kumimoji="1" lang="ja-JP" altLang="en-US" sz="3600" dirty="0">
                <a:latin typeface="IPAexゴシック" panose="020B0500000000000000" pitchFamily="50" charset="-128"/>
                <a:ea typeface="IPAexゴシック" panose="020B0500000000000000" pitchFamily="50" charset="-128"/>
              </a:rPr>
              <a:t>の</a:t>
            </a:r>
            <a:r>
              <a:rPr kumimoji="1" lang="en-US" altLang="ja-JP" sz="3600" dirty="0">
                <a:latin typeface="IPAexゴシック" panose="020B0500000000000000" pitchFamily="50" charset="-128"/>
                <a:ea typeface="IPAexゴシック" panose="020B0500000000000000" pitchFamily="50" charset="-128"/>
              </a:rPr>
              <a:t>[</a:t>
            </a:r>
            <a:r>
              <a:rPr kumimoji="1" lang="ja-JP" altLang="en-US" sz="3600" dirty="0">
                <a:latin typeface="IPAexゴシック" panose="020B0500000000000000" pitchFamily="50" charset="-128"/>
                <a:ea typeface="IPAexゴシック" panose="020B0500000000000000" pitchFamily="50" charset="-128"/>
              </a:rPr>
              <a:t>表示形式</a:t>
            </a:r>
            <a:r>
              <a:rPr kumimoji="1" lang="en-US" altLang="ja-JP" sz="3600" dirty="0">
                <a:latin typeface="IPAexゴシック" panose="020B0500000000000000" pitchFamily="50" charset="-128"/>
                <a:ea typeface="IPAexゴシック" panose="020B0500000000000000" pitchFamily="50" charset="-128"/>
              </a:rPr>
              <a:t>]</a:t>
            </a:r>
            <a:r>
              <a:rPr kumimoji="1" lang="ja-JP" altLang="en-US" sz="3600" dirty="0">
                <a:latin typeface="IPAexゴシック" panose="020B0500000000000000" pitchFamily="50" charset="-128"/>
                <a:ea typeface="IPAexゴシック" panose="020B0500000000000000" pitchFamily="50" charset="-128"/>
              </a:rPr>
              <a:t>タブ</a:t>
            </a:r>
          </a:p>
        </p:txBody>
      </p:sp>
      <p:pic>
        <p:nvPicPr>
          <p:cNvPr id="12" name="コンテンツ プレースホルダ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988840"/>
            <a:ext cx="3808245" cy="3858926"/>
          </a:xfrm>
        </p:spPr>
      </p:pic>
      <p:sp>
        <p:nvSpPr>
          <p:cNvPr id="7" name="日付プレースホルダ 6"/>
          <p:cNvSpPr>
            <a:spLocks noGrp="1"/>
          </p:cNvSpPr>
          <p:nvPr>
            <p:ph type="dt" sz="half" idx="10"/>
          </p:nvPr>
        </p:nvSpPr>
        <p:spPr/>
        <p:txBody>
          <a:bodyPr/>
          <a:lstStyle/>
          <a:p>
            <a:r>
              <a:rPr kumimoji="1" lang="en-US" altLang="ja-JP"/>
              <a:t>2018/5/7</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a:t>SystemKOMACO Ver1-2</a:t>
            </a:r>
            <a:endParaRPr kumimoji="1" lang="ja-JP" altLang="en-US"/>
          </a:p>
        </p:txBody>
      </p:sp>
      <p:sp>
        <p:nvSpPr>
          <p:cNvPr id="9" name="スライド番号プレースホルダ 8"/>
          <p:cNvSpPr>
            <a:spLocks noGrp="1"/>
          </p:cNvSpPr>
          <p:nvPr>
            <p:ph type="sldNum" sz="quarter" idx="12"/>
          </p:nvPr>
        </p:nvSpPr>
        <p:spPr/>
        <p:txBody>
          <a:bodyPr/>
          <a:lstStyle/>
          <a:p>
            <a:fld id="{43CFFF46-6ED2-40D1-9B87-CB0CF36986B0}" type="slidenum">
              <a:rPr kumimoji="1" lang="ja-JP" altLang="en-US" smtClean="0"/>
              <a:pPr/>
              <a:t>50</a:t>
            </a:fld>
            <a:endParaRPr kumimoji="1" lang="ja-JP" altLang="en-US" dirty="0"/>
          </a:p>
        </p:txBody>
      </p:sp>
      <p:sp>
        <p:nvSpPr>
          <p:cNvPr id="13" name="テキスト ボックス 12"/>
          <p:cNvSpPr txBox="1"/>
          <p:nvPr/>
        </p:nvSpPr>
        <p:spPr>
          <a:xfrm>
            <a:off x="4788448" y="2000240"/>
            <a:ext cx="3816000" cy="39703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ü"/>
            </a:pPr>
            <a:r>
              <a:rPr kumimoji="1" lang="ja-JP" altLang="en-US" dirty="0"/>
              <a:t>セルに入力されたデータにより、表示形式はさまざまに変わる。</a:t>
            </a:r>
            <a:endParaRPr kumimoji="1" lang="en-US" altLang="ja-JP" dirty="0"/>
          </a:p>
          <a:p>
            <a:pPr marL="285750" indent="-285750">
              <a:buFont typeface="Wingdings" panose="05000000000000000000" pitchFamily="2" charset="2"/>
              <a:buChar char="ü"/>
            </a:pPr>
            <a:r>
              <a:rPr lang="ja-JP" altLang="en-US" dirty="0"/>
              <a:t>データを入力した人間とそれを解釈するコンピュータでは理解（解釈）が異なることがある。</a:t>
            </a:r>
            <a:endParaRPr lang="en-US" altLang="ja-JP" dirty="0"/>
          </a:p>
          <a:p>
            <a:pPr marL="285750" indent="-285750">
              <a:buFont typeface="Wingdings" panose="05000000000000000000" pitchFamily="2" charset="2"/>
              <a:buChar char="ü"/>
            </a:pPr>
            <a:r>
              <a:rPr kumimoji="1" lang="ja-JP" altLang="en-US" spc="-150" dirty="0"/>
              <a:t>人間が期待するデータの表示にする機能が</a:t>
            </a:r>
            <a:r>
              <a:rPr kumimoji="1" lang="en-US" altLang="ja-JP" spc="-150" dirty="0"/>
              <a:t>[</a:t>
            </a:r>
            <a:r>
              <a:rPr kumimoji="1" lang="ja-JP" altLang="en-US" spc="-150" dirty="0"/>
              <a:t>表示形式</a:t>
            </a:r>
            <a:r>
              <a:rPr kumimoji="1" lang="en-US" altLang="ja-JP" spc="-150" dirty="0"/>
              <a:t>]</a:t>
            </a:r>
            <a:r>
              <a:rPr kumimoji="1" lang="ja-JP" altLang="en-US" spc="-150" dirty="0"/>
              <a:t>の設定である。</a:t>
            </a:r>
            <a:endParaRPr kumimoji="1" lang="en-US" altLang="ja-JP" spc="-150" dirty="0"/>
          </a:p>
          <a:p>
            <a:pPr marL="285750" indent="-285750">
              <a:buFont typeface="Wingdings" panose="05000000000000000000" pitchFamily="2" charset="2"/>
              <a:buChar char="ü"/>
            </a:pPr>
            <a:r>
              <a:rPr lang="ja-JP" altLang="en-US" dirty="0"/>
              <a:t>日付や時間の表示がおかしかったり、数式の計算ができない場合の原因のひとつである。</a:t>
            </a:r>
            <a:endParaRPr kumimoji="1" lang="en-US" altLang="ja-JP" dirty="0"/>
          </a:p>
          <a:p>
            <a:pPr marL="285750" indent="-285750">
              <a:buFont typeface="Wingdings" panose="05000000000000000000" pitchFamily="2" charset="2"/>
              <a:buChar char="ü"/>
            </a:pPr>
            <a:r>
              <a:rPr lang="ja-JP" altLang="en-US" dirty="0"/>
              <a:t>また、表示形式にない表示形式を後から追加（作成）することができる。</a:t>
            </a:r>
            <a:endParaRPr lang="en-US" altLang="ja-JP" dirty="0"/>
          </a:p>
          <a:p>
            <a:pPr marL="285750" indent="-285750">
              <a:buFont typeface="Wingdings" panose="05000000000000000000" pitchFamily="2" charset="2"/>
              <a:buChar char="ü"/>
            </a:pPr>
            <a:r>
              <a:rPr lang="ja-JP" altLang="en-US" spc="-150" dirty="0"/>
              <a:t>それが、「ユーザー定義」である。</a:t>
            </a:r>
            <a:endParaRPr kumimoji="1" lang="ja-JP" altLang="en-US" spc="-15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en-US" altLang="ja-JP" sz="3600"/>
              <a:t>[</a:t>
            </a:r>
            <a:r>
              <a:rPr kumimoji="1" lang="ja-JP" altLang="en-US" sz="3600"/>
              <a:t>表示形式</a:t>
            </a:r>
            <a:r>
              <a:rPr kumimoji="1" lang="en-US" altLang="ja-JP" sz="3600"/>
              <a:t>]</a:t>
            </a:r>
            <a:r>
              <a:rPr kumimoji="1" lang="ja-JP" altLang="en-US" sz="3600"/>
              <a:t>タブのユーザー定義</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6517" y="1628800"/>
            <a:ext cx="6910965" cy="4243964"/>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51</a:t>
            </a:fld>
            <a:endParaRPr kumimoji="1" lang="ja-JP" altLang="en-US"/>
          </a:p>
        </p:txBody>
      </p:sp>
      <p:sp>
        <p:nvSpPr>
          <p:cNvPr id="8" name="テキスト ボックス 7"/>
          <p:cNvSpPr txBox="1"/>
          <p:nvPr/>
        </p:nvSpPr>
        <p:spPr>
          <a:xfrm>
            <a:off x="457200" y="5755656"/>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a:t>
            </a:r>
            <a:r>
              <a:rPr lang="ja-JP" altLang="en-US" spc="-150" dirty="0"/>
              <a:t>セル</a:t>
            </a:r>
            <a:r>
              <a:rPr lang="en-US" altLang="ja-JP" spc="-150" dirty="0"/>
              <a:t>F1</a:t>
            </a:r>
            <a:r>
              <a:rPr lang="ja-JP" altLang="en-US" spc="-150" dirty="0"/>
              <a:t>を右クリックし、</a:t>
            </a:r>
            <a:r>
              <a:rPr lang="en-US" altLang="ja-JP" spc="-150" dirty="0"/>
              <a:t>[</a:t>
            </a:r>
            <a:r>
              <a:rPr lang="ja-JP" altLang="en-US" spc="-150" dirty="0"/>
              <a:t>セルの書式設定</a:t>
            </a:r>
            <a:r>
              <a:rPr lang="en-US" altLang="ja-JP" spc="-150" dirty="0"/>
              <a:t>]</a:t>
            </a:r>
            <a:r>
              <a:rPr lang="ja-JP" altLang="en-US" spc="-150" dirty="0"/>
              <a:t>を開き、</a:t>
            </a:r>
            <a:r>
              <a:rPr lang="en-US" altLang="ja-JP" spc="-150" dirty="0"/>
              <a:t>[</a:t>
            </a:r>
            <a:r>
              <a:rPr lang="ja-JP" altLang="en-US" spc="-150" dirty="0"/>
              <a:t>表示形式</a:t>
            </a:r>
            <a:r>
              <a:rPr lang="en-US" altLang="ja-JP" spc="-150" dirty="0"/>
              <a:t>]</a:t>
            </a:r>
            <a:r>
              <a:rPr lang="ja-JP" altLang="en-US" spc="-150" dirty="0"/>
              <a:t>タブの「分類」項目の各項目を選び、「サンプル」がどのように表示されるか確認してください。</a:t>
            </a:r>
            <a:endParaRPr kumimoji="1" lang="ja-JP" altLang="en-US" spc="-1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すぐ使えるユーザー定義</a:t>
            </a:r>
          </a:p>
        </p:txBody>
      </p:sp>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val="2580549461"/>
              </p:ext>
            </p:extLst>
          </p:nvPr>
        </p:nvGraphicFramePr>
        <p:xfrm>
          <a:off x="457200" y="1600200"/>
          <a:ext cx="8229600" cy="3337560"/>
        </p:xfrm>
        <a:graphic>
          <a:graphicData uri="http://schemas.openxmlformats.org/drawingml/2006/table">
            <a:tbl>
              <a:tblPr firstRow="1" bandRow="1">
                <a:tableStyleId>{00A15C55-8517-42AA-B614-E9B94910E393}</a:tableStyleId>
              </a:tblPr>
              <a:tblGrid>
                <a:gridCol w="2139445">
                  <a:extLst>
                    <a:ext uri="{9D8B030D-6E8A-4147-A177-3AD203B41FA5}">
                      <a16:colId xmlns:a16="http://schemas.microsoft.com/office/drawing/2014/main" val="20000"/>
                    </a:ext>
                  </a:extLst>
                </a:gridCol>
                <a:gridCol w="2139445">
                  <a:extLst>
                    <a:ext uri="{9D8B030D-6E8A-4147-A177-3AD203B41FA5}">
                      <a16:colId xmlns:a16="http://schemas.microsoft.com/office/drawing/2014/main" val="20001"/>
                    </a:ext>
                  </a:extLst>
                </a:gridCol>
                <a:gridCol w="1811265">
                  <a:extLst>
                    <a:ext uri="{9D8B030D-6E8A-4147-A177-3AD203B41FA5}">
                      <a16:colId xmlns:a16="http://schemas.microsoft.com/office/drawing/2014/main" val="20002"/>
                    </a:ext>
                  </a:extLst>
                </a:gridCol>
                <a:gridCol w="2139445">
                  <a:extLst>
                    <a:ext uri="{9D8B030D-6E8A-4147-A177-3AD203B41FA5}">
                      <a16:colId xmlns:a16="http://schemas.microsoft.com/office/drawing/2014/main" val="20003"/>
                    </a:ext>
                  </a:extLst>
                </a:gridCol>
              </a:tblGrid>
              <a:tr h="370840">
                <a:tc>
                  <a:txBody>
                    <a:bodyPr/>
                    <a:lstStyle/>
                    <a:p>
                      <a:pPr algn="ctr"/>
                      <a:r>
                        <a:rPr kumimoji="1" lang="ja-JP" altLang="en-US" sz="1600" dirty="0"/>
                        <a:t>組み込み表示形式</a:t>
                      </a:r>
                    </a:p>
                  </a:txBody>
                  <a:tcPr/>
                </a:tc>
                <a:tc>
                  <a:txBody>
                    <a:bodyPr/>
                    <a:lstStyle/>
                    <a:p>
                      <a:pPr algn="ctr"/>
                      <a:r>
                        <a:rPr kumimoji="1" lang="ja-JP" altLang="en-US" sz="1600" spc="-150" dirty="0"/>
                        <a:t>ユーザー定義表示形式</a:t>
                      </a:r>
                    </a:p>
                  </a:txBody>
                  <a:tcPr/>
                </a:tc>
                <a:tc>
                  <a:txBody>
                    <a:bodyPr/>
                    <a:lstStyle/>
                    <a:p>
                      <a:pPr algn="ctr"/>
                      <a:r>
                        <a:rPr kumimoji="1" lang="ja-JP" altLang="en-US" sz="1600" dirty="0"/>
                        <a:t>元の表示のされ方</a:t>
                      </a:r>
                    </a:p>
                  </a:txBody>
                  <a:tcPr/>
                </a:tc>
                <a:tc>
                  <a:txBody>
                    <a:bodyPr/>
                    <a:lstStyle/>
                    <a:p>
                      <a:pPr algn="ctr"/>
                      <a:r>
                        <a:rPr kumimoji="1" lang="ja-JP" altLang="en-US" sz="1600" dirty="0"/>
                        <a:t>新しい表示のされ方</a:t>
                      </a:r>
                    </a:p>
                  </a:txBody>
                  <a:tcPr/>
                </a:tc>
                <a:extLst>
                  <a:ext uri="{0D108BD9-81ED-4DB2-BD59-A6C34878D82A}">
                    <a16:rowId xmlns:a16="http://schemas.microsoft.com/office/drawing/2014/main" val="10000"/>
                  </a:ext>
                </a:extLst>
              </a:tr>
              <a:tr h="370840">
                <a:tc>
                  <a:txBody>
                    <a:bodyPr/>
                    <a:lstStyle/>
                    <a:p>
                      <a:pPr algn="ctr"/>
                      <a:r>
                        <a:rPr kumimoji="1" lang="en-US" altLang="ja-JP" sz="1600" dirty="0"/>
                        <a:t>#,##0</a:t>
                      </a:r>
                      <a:endParaRPr kumimoji="1" lang="ja-JP" altLang="en-US" sz="1600" dirty="0"/>
                    </a:p>
                  </a:txBody>
                  <a:tcPr anchor="ctr"/>
                </a:tc>
                <a:tc>
                  <a:txBody>
                    <a:bodyPr/>
                    <a:lstStyle/>
                    <a:p>
                      <a:pPr algn="ctr"/>
                      <a:r>
                        <a:rPr kumimoji="1" lang="en-US" altLang="ja-JP" sz="1600" dirty="0"/>
                        <a:t>“0”#,##0</a:t>
                      </a:r>
                      <a:endParaRPr kumimoji="1" lang="ja-JP" altLang="en-US" sz="1600" dirty="0"/>
                    </a:p>
                  </a:txBody>
                  <a:tcPr anchor="ctr"/>
                </a:tc>
                <a:tc>
                  <a:txBody>
                    <a:bodyPr/>
                    <a:lstStyle/>
                    <a:p>
                      <a:pPr algn="ctr"/>
                      <a:r>
                        <a:rPr kumimoji="1" lang="en-US" altLang="ja-JP" sz="1600" dirty="0"/>
                        <a:t>12,345</a:t>
                      </a:r>
                      <a:endParaRPr kumimoji="1" lang="ja-JP" altLang="en-US" sz="1600" dirty="0"/>
                    </a:p>
                  </a:txBody>
                  <a:tcPr anchor="ctr"/>
                </a:tc>
                <a:tc>
                  <a:txBody>
                    <a:bodyPr/>
                    <a:lstStyle/>
                    <a:p>
                      <a:pPr algn="ctr"/>
                      <a:r>
                        <a:rPr kumimoji="1" lang="en-US" altLang="ja-JP" sz="1600"/>
                        <a:t>012,345</a:t>
                      </a:r>
                      <a:endParaRPr kumimoji="1" lang="ja-JP" altLang="en-US" sz="1600"/>
                    </a:p>
                  </a:txBody>
                  <a:tcPr anchor="ctr"/>
                </a:tc>
                <a:extLst>
                  <a:ext uri="{0D108BD9-81ED-4DB2-BD59-A6C34878D82A}">
                    <a16:rowId xmlns:a16="http://schemas.microsoft.com/office/drawing/2014/main" val="10001"/>
                  </a:ext>
                </a:extLst>
              </a:tr>
              <a:tr h="370840">
                <a:tc>
                  <a:txBody>
                    <a:bodyPr/>
                    <a:lstStyle/>
                    <a:p>
                      <a:pPr algn="ctr"/>
                      <a:r>
                        <a:rPr kumimoji="1" lang="en-US" altLang="ja-JP" sz="1600" dirty="0" err="1"/>
                        <a:t>yyyy</a:t>
                      </a:r>
                      <a:r>
                        <a:rPr kumimoji="1" lang="en-US" altLang="ja-JP" sz="1600" dirty="0"/>
                        <a:t>/m/d</a:t>
                      </a:r>
                      <a:endParaRPr kumimoji="1" lang="ja-JP" altLang="en-US" sz="1600" dirty="0"/>
                    </a:p>
                  </a:txBody>
                  <a:tcPr anchor="ctr"/>
                </a:tc>
                <a:tc>
                  <a:txBody>
                    <a:bodyPr/>
                    <a:lstStyle/>
                    <a:p>
                      <a:pPr algn="ctr"/>
                      <a:r>
                        <a:rPr kumimoji="1" lang="en-US" altLang="ja-JP" sz="1600" dirty="0" err="1"/>
                        <a:t>yyyy</a:t>
                      </a:r>
                      <a:r>
                        <a:rPr kumimoji="1" lang="en-US" altLang="ja-JP" sz="1600" dirty="0"/>
                        <a:t>/mm/</a:t>
                      </a:r>
                      <a:r>
                        <a:rPr kumimoji="1" lang="en-US" altLang="ja-JP" sz="1600" dirty="0" err="1"/>
                        <a:t>dd</a:t>
                      </a:r>
                      <a:endParaRPr kumimoji="1" lang="ja-JP" altLang="en-US" sz="1600" dirty="0"/>
                    </a:p>
                  </a:txBody>
                  <a:tcPr anchor="ctr"/>
                </a:tc>
                <a:tc>
                  <a:txBody>
                    <a:bodyPr/>
                    <a:lstStyle/>
                    <a:p>
                      <a:pPr algn="ctr"/>
                      <a:r>
                        <a:rPr kumimoji="1" lang="en-US" altLang="ja-JP" sz="1600" dirty="0"/>
                        <a:t>2018/3/1</a:t>
                      </a:r>
                      <a:endParaRPr kumimoji="1" lang="ja-JP" altLang="en-US" sz="1600" dirty="0"/>
                    </a:p>
                  </a:txBody>
                  <a:tcPr anchor="ctr"/>
                </a:tc>
                <a:tc>
                  <a:txBody>
                    <a:bodyPr/>
                    <a:lstStyle/>
                    <a:p>
                      <a:pPr algn="ctr"/>
                      <a:r>
                        <a:rPr kumimoji="1" lang="en-US" altLang="ja-JP" sz="1600" dirty="0"/>
                        <a:t>2018/03/01</a:t>
                      </a:r>
                      <a:endParaRPr kumimoji="1" lang="ja-JP" altLang="en-US" sz="1600" dirty="0"/>
                    </a:p>
                  </a:txBody>
                  <a:tcPr anchor="ct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a:t>yyyy/m/d</a:t>
                      </a:r>
                      <a:endParaRPr kumimoji="1" lang="ja-JP" altLang="en-US" sz="16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err="1"/>
                        <a:t>yyyy</a:t>
                      </a:r>
                      <a:r>
                        <a:rPr kumimoji="1" lang="en-US" altLang="ja-JP" sz="1600" dirty="0"/>
                        <a:t>/m/d(</a:t>
                      </a:r>
                      <a:r>
                        <a:rPr kumimoji="1" lang="en-US" altLang="ja-JP" sz="1600" dirty="0" err="1"/>
                        <a:t>aaa</a:t>
                      </a:r>
                      <a:r>
                        <a:rPr kumimoji="1" lang="en-US" altLang="ja-JP" sz="1600" dirty="0"/>
                        <a:t>)</a:t>
                      </a:r>
                      <a:endParaRPr kumimoji="1" lang="ja-JP" altLang="en-US" sz="1600" dirty="0"/>
                    </a:p>
                  </a:txBody>
                  <a:tcPr anchor="ctr"/>
                </a:tc>
                <a:tc>
                  <a:txBody>
                    <a:bodyPr/>
                    <a:lstStyle/>
                    <a:p>
                      <a:pPr algn="ctr"/>
                      <a:r>
                        <a:rPr kumimoji="1" lang="en-US" altLang="ja-JP" sz="1600" dirty="0"/>
                        <a:t>2018/3/1</a:t>
                      </a:r>
                      <a:endParaRPr kumimoji="1" lang="ja-JP" altLang="en-US" sz="1600" dirty="0"/>
                    </a:p>
                  </a:txBody>
                  <a:tcPr anchor="ctr"/>
                </a:tc>
                <a:tc>
                  <a:txBody>
                    <a:bodyPr/>
                    <a:lstStyle/>
                    <a:p>
                      <a:pPr algn="ctr"/>
                      <a:r>
                        <a:rPr kumimoji="1" lang="en-US" altLang="ja-JP" sz="1600" dirty="0"/>
                        <a:t>2018/3/1</a:t>
                      </a:r>
                      <a:r>
                        <a:rPr kumimoji="1" lang="ja-JP" altLang="en-US" sz="1600" dirty="0"/>
                        <a:t>（木）</a:t>
                      </a:r>
                    </a:p>
                  </a:txBody>
                  <a:tcPr anchor="ct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a:t>yyyy/m/d</a:t>
                      </a:r>
                      <a:endParaRPr kumimoji="1" lang="ja-JP" altLang="en-US" sz="16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err="1"/>
                        <a:t>yyyy</a:t>
                      </a:r>
                      <a:r>
                        <a:rPr kumimoji="1" lang="en-US" altLang="ja-JP" sz="1600" dirty="0"/>
                        <a:t>/m/d(</a:t>
                      </a:r>
                      <a:r>
                        <a:rPr kumimoji="1" lang="en-US" altLang="ja-JP" sz="1600" dirty="0" err="1"/>
                        <a:t>aaaa</a:t>
                      </a:r>
                      <a:r>
                        <a:rPr kumimoji="1" lang="en-US" altLang="ja-JP" sz="1600" dirty="0"/>
                        <a:t>)</a:t>
                      </a:r>
                      <a:endParaRPr kumimoji="1" lang="ja-JP" altLang="en-US" sz="1600" dirty="0"/>
                    </a:p>
                  </a:txBody>
                  <a:tcPr anchor="ctr"/>
                </a:tc>
                <a:tc>
                  <a:txBody>
                    <a:bodyPr/>
                    <a:lstStyle/>
                    <a:p>
                      <a:pPr algn="ctr"/>
                      <a:r>
                        <a:rPr kumimoji="1" lang="en-US" altLang="ja-JP" sz="1600" dirty="0"/>
                        <a:t>2018/3/1</a:t>
                      </a:r>
                      <a:endParaRPr kumimoji="1" lang="ja-JP" altLang="en-US" sz="1600" dirty="0"/>
                    </a:p>
                  </a:txBody>
                  <a:tcPr anchor="ctr"/>
                </a:tc>
                <a:tc>
                  <a:txBody>
                    <a:bodyPr/>
                    <a:lstStyle/>
                    <a:p>
                      <a:pPr algn="ctr"/>
                      <a:r>
                        <a:rPr kumimoji="1" lang="en-US" altLang="ja-JP" sz="1600" dirty="0"/>
                        <a:t>2018/3/1</a:t>
                      </a:r>
                      <a:r>
                        <a:rPr kumimoji="1" lang="ja-JP" altLang="en-US" sz="1600" dirty="0"/>
                        <a:t>（木曜日）</a:t>
                      </a:r>
                    </a:p>
                  </a:txBody>
                  <a:tcPr anchor="ct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a:t>yyyy/m/d</a:t>
                      </a:r>
                      <a:endParaRPr kumimoji="1" lang="ja-JP" altLang="en-US" sz="16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a:t>aaaa</a:t>
                      </a:r>
                      <a:endParaRPr kumimoji="1" lang="ja-JP" altLang="en-US" sz="1600"/>
                    </a:p>
                  </a:txBody>
                  <a:tcPr anchor="ctr"/>
                </a:tc>
                <a:tc>
                  <a:txBody>
                    <a:bodyPr/>
                    <a:lstStyle/>
                    <a:p>
                      <a:pPr algn="ctr"/>
                      <a:r>
                        <a:rPr kumimoji="1" lang="en-US" altLang="ja-JP" sz="1600" dirty="0"/>
                        <a:t>2018/3/1</a:t>
                      </a:r>
                      <a:endParaRPr kumimoji="1" lang="ja-JP" altLang="en-US" sz="1600" dirty="0"/>
                    </a:p>
                  </a:txBody>
                  <a:tcPr anchor="ctr"/>
                </a:tc>
                <a:tc>
                  <a:txBody>
                    <a:bodyPr/>
                    <a:lstStyle/>
                    <a:p>
                      <a:pPr algn="ctr"/>
                      <a:r>
                        <a:rPr kumimoji="1" lang="ja-JP" altLang="en-US" sz="1600" dirty="0"/>
                        <a:t>木曜日</a:t>
                      </a:r>
                    </a:p>
                  </a:txBody>
                  <a:tcPr anchor="ct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a:t>yyyy/m/d</a:t>
                      </a:r>
                      <a:endParaRPr kumimoji="1" lang="ja-JP" altLang="en-US" sz="16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a:t>yyyy(ge)/m/d</a:t>
                      </a:r>
                      <a:endParaRPr kumimoji="1" lang="ja-JP" altLang="en-US" sz="16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2018/3/1</a:t>
                      </a:r>
                      <a:endParaRPr kumimoji="1" lang="ja-JP" altLang="en-US" sz="1600" dirty="0"/>
                    </a:p>
                  </a:txBody>
                  <a:tcPr anchor="ctr"/>
                </a:tc>
                <a:tc>
                  <a:txBody>
                    <a:bodyPr/>
                    <a:lstStyle/>
                    <a:p>
                      <a:pPr algn="ctr"/>
                      <a:r>
                        <a:rPr kumimoji="1" lang="en-US" altLang="ja-JP" sz="1600" dirty="0"/>
                        <a:t>2018</a:t>
                      </a:r>
                      <a:r>
                        <a:rPr kumimoji="1" lang="ja-JP" altLang="en-US" sz="1600" dirty="0"/>
                        <a:t>（</a:t>
                      </a:r>
                      <a:r>
                        <a:rPr kumimoji="1" lang="en-US" altLang="ja-JP" sz="1600" dirty="0"/>
                        <a:t>H30)/3/1</a:t>
                      </a:r>
                      <a:endParaRPr kumimoji="1" lang="ja-JP" altLang="en-US" sz="1600" dirty="0"/>
                    </a:p>
                  </a:txBody>
                  <a:tcPr anchor="ct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a:t>yyyy/m/d</a:t>
                      </a:r>
                      <a:endParaRPr kumimoji="1" lang="ja-JP" altLang="en-US" sz="16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a:t>yyyy(ggge)/m/d</a:t>
                      </a:r>
                      <a:endParaRPr kumimoji="1" lang="ja-JP" altLang="en-US" sz="16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2018/3/1</a:t>
                      </a:r>
                      <a:endParaRPr kumimoji="1" lang="ja-JP" altLang="en-US" sz="1600" dirty="0"/>
                    </a:p>
                  </a:txBody>
                  <a:tcPr anchor="ctr"/>
                </a:tc>
                <a:tc>
                  <a:txBody>
                    <a:bodyPr/>
                    <a:lstStyle/>
                    <a:p>
                      <a:pPr algn="ctr"/>
                      <a:r>
                        <a:rPr kumimoji="1" lang="en-US" altLang="ja-JP" sz="1600" dirty="0"/>
                        <a:t>2018</a:t>
                      </a:r>
                      <a:r>
                        <a:rPr kumimoji="1" lang="ja-JP" altLang="en-US" sz="1600" dirty="0"/>
                        <a:t>（平成</a:t>
                      </a:r>
                      <a:r>
                        <a:rPr kumimoji="1" lang="en-US" altLang="ja-JP" sz="1600" dirty="0"/>
                        <a:t>30)/3/1</a:t>
                      </a:r>
                      <a:endParaRPr kumimoji="1" lang="ja-JP" altLang="en-US" sz="1600" dirty="0"/>
                    </a:p>
                  </a:txBody>
                  <a:tcPr anchor="ctr"/>
                </a:tc>
                <a:extLst>
                  <a:ext uri="{0D108BD9-81ED-4DB2-BD59-A6C34878D82A}">
                    <a16:rowId xmlns:a16="http://schemas.microsoft.com/office/drawing/2014/main" val="1000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a:t>yyyy/m/d</a:t>
                      </a:r>
                      <a:endParaRPr kumimoji="1" lang="ja-JP" altLang="en-US" sz="16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a:t>mm”</a:t>
                      </a:r>
                      <a:r>
                        <a:rPr kumimoji="1" lang="ja-JP" altLang="en-US" sz="1600"/>
                        <a:t>月</a:t>
                      </a:r>
                      <a:r>
                        <a:rPr kumimoji="1" lang="en-US" altLang="ja-JP" sz="1600"/>
                        <a:t>”dd”</a:t>
                      </a:r>
                      <a:r>
                        <a:rPr kumimoji="1" lang="ja-JP" altLang="en-US" sz="1600"/>
                        <a:t>日</a:t>
                      </a:r>
                      <a:r>
                        <a:rPr kumimoji="1" lang="en-US" altLang="ja-JP" sz="1600"/>
                        <a:t>”</a:t>
                      </a:r>
                      <a:endParaRPr kumimoji="1" lang="ja-JP" altLang="en-US" sz="16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2018/3/1</a:t>
                      </a:r>
                      <a:endParaRPr kumimoji="1" lang="ja-JP" altLang="en-US" sz="1600" dirty="0"/>
                    </a:p>
                  </a:txBody>
                  <a:tcPr anchor="ctr"/>
                </a:tc>
                <a:tc>
                  <a:txBody>
                    <a:bodyPr/>
                    <a:lstStyle/>
                    <a:p>
                      <a:pPr algn="ctr"/>
                      <a:r>
                        <a:rPr kumimoji="1" lang="en-US" altLang="ja-JP" sz="1600" dirty="0"/>
                        <a:t>03</a:t>
                      </a:r>
                      <a:r>
                        <a:rPr kumimoji="1" lang="ja-JP" altLang="en-US" sz="1600" dirty="0"/>
                        <a:t>月</a:t>
                      </a:r>
                      <a:r>
                        <a:rPr kumimoji="1" lang="en-US" altLang="ja-JP" sz="1600" dirty="0"/>
                        <a:t>01</a:t>
                      </a:r>
                      <a:r>
                        <a:rPr kumimoji="1" lang="ja-JP" altLang="en-US" sz="1600" dirty="0"/>
                        <a:t>日</a:t>
                      </a:r>
                    </a:p>
                  </a:txBody>
                  <a:tcPr anchor="ctr"/>
                </a:tc>
                <a:extLst>
                  <a:ext uri="{0D108BD9-81ED-4DB2-BD59-A6C34878D82A}">
                    <a16:rowId xmlns:a16="http://schemas.microsoft.com/office/drawing/2014/main" val="10008"/>
                  </a:ext>
                </a:extLst>
              </a:tr>
            </a:tbl>
          </a:graphicData>
        </a:graphic>
      </p:graphicFrame>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52</a:t>
            </a:fld>
            <a:endParaRPr kumimoji="1" lang="ja-JP" altLang="en-US"/>
          </a:p>
        </p:txBody>
      </p:sp>
      <p:sp>
        <p:nvSpPr>
          <p:cNvPr id="8" name="テキスト ボックス 7"/>
          <p:cNvSpPr txBox="1"/>
          <p:nvPr/>
        </p:nvSpPr>
        <p:spPr>
          <a:xfrm>
            <a:off x="457200" y="5291916"/>
            <a:ext cx="82296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a:t>文字列で表示させる場合は、「</a:t>
            </a:r>
            <a:r>
              <a:rPr kumimoji="1" lang="en-US" altLang="ja-JP" dirty="0"/>
              <a:t>”</a:t>
            </a:r>
            <a:r>
              <a:rPr kumimoji="1" lang="ja-JP" altLang="en-US" dirty="0"/>
              <a:t>（ダブルコーテーション）」で囲む</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en-US" altLang="ja-JP" sz="3600"/>
              <a:t>[</a:t>
            </a:r>
            <a:r>
              <a:rPr kumimoji="1" lang="ja-JP" altLang="en-US" sz="3600"/>
              <a:t>セルの書式設定</a:t>
            </a:r>
            <a:r>
              <a:rPr kumimoji="1" lang="en-US" altLang="ja-JP" sz="3600"/>
              <a:t>]</a:t>
            </a:r>
            <a:r>
              <a:rPr kumimoji="1" lang="ja-JP" altLang="en-US" sz="3600"/>
              <a:t>の</a:t>
            </a:r>
            <a:r>
              <a:rPr kumimoji="1" lang="en-US" altLang="ja-JP" sz="3600"/>
              <a:t>[</a:t>
            </a:r>
            <a:r>
              <a:rPr kumimoji="1" lang="ja-JP" altLang="en-US" sz="3600"/>
              <a:t>配置</a:t>
            </a:r>
            <a:r>
              <a:rPr kumimoji="1" lang="en-US" altLang="ja-JP" sz="3600"/>
              <a:t>]</a:t>
            </a:r>
            <a:r>
              <a:rPr kumimoji="1" lang="ja-JP" altLang="en-US" sz="3600"/>
              <a:t>タブ</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2" y="1561368"/>
            <a:ext cx="4259222" cy="4315904"/>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53</a:t>
            </a:fld>
            <a:endParaRPr kumimoji="1" lang="ja-JP" altLang="en-US"/>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1696" y="1561368"/>
            <a:ext cx="1514475" cy="1152525"/>
          </a:xfrm>
          <a:prstGeom prst="rect">
            <a:avLst/>
          </a:prstGeom>
          <a:ln>
            <a:solidFill>
              <a:schemeClr val="accent6">
                <a:lumMod val="50000"/>
              </a:schemeClr>
            </a:solidFill>
          </a:ln>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1696" y="3295931"/>
            <a:ext cx="1524000" cy="733425"/>
          </a:xfrm>
          <a:prstGeom prst="rect">
            <a:avLst/>
          </a:prstGeom>
          <a:ln>
            <a:solidFill>
              <a:schemeClr val="accent6">
                <a:lumMod val="50000"/>
              </a:schemeClr>
            </a:solidFill>
          </a:ln>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1696" y="4458849"/>
            <a:ext cx="1171575" cy="447675"/>
          </a:xfrm>
          <a:prstGeom prst="rect">
            <a:avLst/>
          </a:prstGeom>
          <a:ln>
            <a:solidFill>
              <a:schemeClr val="accent6">
                <a:lumMod val="50000"/>
              </a:schemeClr>
            </a:solidFill>
          </a:ln>
        </p:spPr>
      </p:pic>
      <p:cxnSp>
        <p:nvCxnSpPr>
          <p:cNvPr id="12" name="直線矢印コネクタ 11"/>
          <p:cNvCxnSpPr>
            <a:cxnSpLocks/>
            <a:endCxn id="8" idx="1"/>
          </p:cNvCxnSpPr>
          <p:nvPr/>
        </p:nvCxnSpPr>
        <p:spPr>
          <a:xfrm flipV="1">
            <a:off x="1907704" y="2137631"/>
            <a:ext cx="3193992" cy="427273"/>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cxnSpLocks/>
            <a:endCxn id="9" idx="1"/>
          </p:cNvCxnSpPr>
          <p:nvPr/>
        </p:nvCxnSpPr>
        <p:spPr>
          <a:xfrm>
            <a:off x="1907704" y="2994397"/>
            <a:ext cx="3193992" cy="66824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cxnSpLocks/>
            <a:endCxn id="10" idx="1"/>
          </p:cNvCxnSpPr>
          <p:nvPr/>
        </p:nvCxnSpPr>
        <p:spPr>
          <a:xfrm>
            <a:off x="1691680" y="4592186"/>
            <a:ext cx="3410016" cy="9050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57200" y="5821937"/>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spc="-150" dirty="0"/>
              <a:t>練習　セル</a:t>
            </a:r>
            <a:r>
              <a:rPr lang="en-US" altLang="ja-JP" spc="-150" dirty="0"/>
              <a:t>A1</a:t>
            </a:r>
            <a:r>
              <a:rPr lang="ja-JP" altLang="en-US" spc="-150" dirty="0"/>
              <a:t>の文字列を、セル</a:t>
            </a:r>
            <a:r>
              <a:rPr lang="en-US" altLang="ja-JP" spc="-150" dirty="0"/>
              <a:t>A1</a:t>
            </a:r>
            <a:r>
              <a:rPr lang="ja-JP" altLang="en-US" spc="-150" dirty="0"/>
              <a:t>から</a:t>
            </a:r>
            <a:r>
              <a:rPr lang="en-US" altLang="ja-JP" spc="-150" dirty="0"/>
              <a:t>C1</a:t>
            </a:r>
            <a:r>
              <a:rPr lang="ja-JP" altLang="en-US" spc="-150" dirty="0"/>
              <a:t>の「選択範囲で中央」に横位置を設定してください。セル</a:t>
            </a:r>
            <a:r>
              <a:rPr lang="en-US" altLang="ja-JP" spc="-150" dirty="0"/>
              <a:t>A3</a:t>
            </a:r>
            <a:r>
              <a:rPr lang="ja-JP" altLang="en-US" spc="-150" dirty="0"/>
              <a:t>から</a:t>
            </a:r>
            <a:r>
              <a:rPr lang="en-US" altLang="ja-JP" spc="-150" dirty="0"/>
              <a:t>F3</a:t>
            </a:r>
            <a:r>
              <a:rPr lang="ja-JP" altLang="en-US" spc="-150" dirty="0" err="1"/>
              <a:t>までを</a:t>
            </a:r>
            <a:r>
              <a:rPr lang="ja-JP" altLang="en-US" spc="-150" dirty="0"/>
              <a:t>横・縦位置とも中央揃えにしてください。</a:t>
            </a:r>
            <a:endParaRPr kumimoji="1" lang="ja-JP" altLang="en-US" spc="-1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altLang="ja-JP" sz="3600"/>
              <a:t>[</a:t>
            </a:r>
            <a:r>
              <a:rPr lang="ja-JP" altLang="en-US" sz="3600"/>
              <a:t>セルの書式設定</a:t>
            </a:r>
            <a:r>
              <a:rPr lang="en-US" altLang="ja-JP" sz="3600"/>
              <a:t>]</a:t>
            </a:r>
            <a:r>
              <a:rPr lang="ja-JP" altLang="en-US" sz="3600"/>
              <a:t>の</a:t>
            </a:r>
            <a:r>
              <a:rPr lang="en-US" altLang="ja-JP" sz="3600"/>
              <a:t>[</a:t>
            </a:r>
            <a:r>
              <a:rPr lang="ja-JP" altLang="en-US" sz="3600"/>
              <a:t>フォント</a:t>
            </a:r>
            <a:r>
              <a:rPr lang="en-US" altLang="ja-JP" sz="3600"/>
              <a:t>]</a:t>
            </a:r>
            <a:r>
              <a:rPr lang="ja-JP" altLang="en-US" sz="3600"/>
              <a:t>タブ</a:t>
            </a:r>
            <a:endParaRPr kumimoji="1" lang="ja-JP" altLang="en-US" sz="3600"/>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7552" y="1556792"/>
            <a:ext cx="4108896" cy="4163578"/>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54</a:t>
            </a:fld>
            <a:endParaRPr kumimoji="1" lang="ja-JP" altLang="en-US"/>
          </a:p>
        </p:txBody>
      </p:sp>
      <p:sp>
        <p:nvSpPr>
          <p:cNvPr id="8" name="テキスト ボックス 7"/>
          <p:cNvSpPr txBox="1"/>
          <p:nvPr/>
        </p:nvSpPr>
        <p:spPr>
          <a:xfrm>
            <a:off x="457200" y="5807005"/>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セル</a:t>
            </a:r>
            <a:r>
              <a:rPr lang="en-US" altLang="ja-JP" dirty="0"/>
              <a:t>A1</a:t>
            </a:r>
            <a:r>
              <a:rPr lang="ja-JP" altLang="en-US" dirty="0"/>
              <a:t>の文字列のフォントを「</a:t>
            </a:r>
            <a:r>
              <a:rPr lang="en-US" altLang="ja-JP" dirty="0"/>
              <a:t>Arial</a:t>
            </a:r>
            <a:r>
              <a:rPr lang="ja-JP" altLang="en-US" dirty="0"/>
              <a:t>」、スタイルを「太字」、サイズを「</a:t>
            </a:r>
            <a:r>
              <a:rPr lang="en-US" altLang="ja-JP" dirty="0"/>
              <a:t>12</a:t>
            </a:r>
            <a:r>
              <a:rPr lang="ja-JP" altLang="en-US" dirty="0"/>
              <a:t>」、色を</a:t>
            </a:r>
            <a:r>
              <a:rPr lang="en-US" altLang="ja-JP" dirty="0"/>
              <a:t>[</a:t>
            </a:r>
            <a:r>
              <a:rPr lang="ja-JP" altLang="en-US" dirty="0"/>
              <a:t>標準の色</a:t>
            </a:r>
            <a:r>
              <a:rPr lang="en-US" altLang="ja-JP" dirty="0"/>
              <a:t>]</a:t>
            </a:r>
            <a:r>
              <a:rPr lang="ja-JP" altLang="en-US" dirty="0"/>
              <a:t>の「青」に設定してください。</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altLang="ja-JP" sz="3600"/>
              <a:t>[</a:t>
            </a:r>
            <a:r>
              <a:rPr lang="ja-JP" altLang="en-US" sz="3600"/>
              <a:t>セルの書式設定</a:t>
            </a:r>
            <a:r>
              <a:rPr lang="en-US" altLang="ja-JP" sz="3600"/>
              <a:t>]</a:t>
            </a:r>
            <a:r>
              <a:rPr lang="ja-JP" altLang="en-US" sz="3600"/>
              <a:t>の</a:t>
            </a:r>
            <a:r>
              <a:rPr lang="en-US" altLang="ja-JP" sz="3600"/>
              <a:t>[</a:t>
            </a:r>
            <a:r>
              <a:rPr lang="ja-JP" altLang="en-US" sz="3600"/>
              <a:t>罫線</a:t>
            </a:r>
            <a:r>
              <a:rPr lang="en-US" altLang="ja-JP" sz="3600"/>
              <a:t>]</a:t>
            </a:r>
            <a:r>
              <a:rPr lang="ja-JP" altLang="en-US" sz="3600"/>
              <a:t>タブ</a:t>
            </a:r>
            <a:endParaRPr kumimoji="1" lang="ja-JP" altLang="en-US" sz="3600"/>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7552" y="1556792"/>
            <a:ext cx="4108896" cy="4163578"/>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55</a:t>
            </a:fld>
            <a:endParaRPr kumimoji="1" lang="ja-JP" altLang="en-US"/>
          </a:p>
        </p:txBody>
      </p:sp>
      <p:sp>
        <p:nvSpPr>
          <p:cNvPr id="8" name="テキスト ボックス 7"/>
          <p:cNvSpPr txBox="1"/>
          <p:nvPr/>
        </p:nvSpPr>
        <p:spPr>
          <a:xfrm>
            <a:off x="457200" y="5733256"/>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a:t>練習　セル</a:t>
            </a:r>
            <a:r>
              <a:rPr lang="en-US" altLang="ja-JP"/>
              <a:t>A3</a:t>
            </a:r>
            <a:r>
              <a:rPr lang="ja-JP" altLang="en-US"/>
              <a:t>から</a:t>
            </a:r>
            <a:r>
              <a:rPr lang="en-US" altLang="ja-JP"/>
              <a:t>F10</a:t>
            </a:r>
            <a:r>
              <a:rPr lang="ja-JP" altLang="en-US"/>
              <a:t>までの範囲に罫線を引いてください。外枠は内側よりも太くすること。また、外枠と内側の色を変えること。</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altLang="ja-JP" sz="3600" dirty="0"/>
              <a:t>[</a:t>
            </a:r>
            <a:r>
              <a:rPr lang="ja-JP" altLang="en-US" sz="3600" dirty="0"/>
              <a:t>セルの書式設定</a:t>
            </a:r>
            <a:r>
              <a:rPr lang="en-US" altLang="ja-JP" sz="3600" dirty="0"/>
              <a:t>]</a:t>
            </a:r>
            <a:r>
              <a:rPr lang="ja-JP" altLang="en-US" sz="3600" dirty="0"/>
              <a:t>の</a:t>
            </a:r>
            <a:r>
              <a:rPr lang="en-US" altLang="ja-JP" sz="3600" dirty="0"/>
              <a:t>[</a:t>
            </a:r>
            <a:r>
              <a:rPr lang="ja-JP" altLang="en-US" sz="3600" dirty="0"/>
              <a:t>塗りつぶし</a:t>
            </a:r>
            <a:r>
              <a:rPr lang="en-US" altLang="ja-JP" sz="3600" dirty="0"/>
              <a:t>]</a:t>
            </a:r>
            <a:r>
              <a:rPr lang="ja-JP" altLang="en-US" sz="3600" dirty="0"/>
              <a:t>ブ</a:t>
            </a:r>
            <a:endParaRPr kumimoji="1" lang="ja-JP" altLang="en-US" sz="3600" dirty="0"/>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7552" y="1556792"/>
            <a:ext cx="4108896" cy="4163578"/>
          </a:xfrm>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56</a:t>
            </a:fld>
            <a:endParaRPr kumimoji="1" lang="ja-JP" altLang="en-US"/>
          </a:p>
        </p:txBody>
      </p:sp>
      <p:sp>
        <p:nvSpPr>
          <p:cNvPr id="8" name="テキスト ボックス 7"/>
          <p:cNvSpPr txBox="1"/>
          <p:nvPr/>
        </p:nvSpPr>
        <p:spPr>
          <a:xfrm>
            <a:off x="457200" y="5867980"/>
            <a:ext cx="822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a:t>練習　セル</a:t>
            </a:r>
            <a:r>
              <a:rPr lang="en-US" altLang="ja-JP" dirty="0"/>
              <a:t>A3</a:t>
            </a:r>
            <a:r>
              <a:rPr lang="ja-JP" altLang="en-US" dirty="0"/>
              <a:t>から</a:t>
            </a:r>
            <a:r>
              <a:rPr lang="en-US" altLang="ja-JP" dirty="0"/>
              <a:t>F3</a:t>
            </a:r>
            <a:r>
              <a:rPr lang="ja-JP" altLang="en-US" dirty="0"/>
              <a:t>までを「青、アクセント</a:t>
            </a:r>
            <a:r>
              <a:rPr lang="en-US" altLang="ja-JP" dirty="0"/>
              <a:t>5</a:t>
            </a:r>
            <a:r>
              <a:rPr lang="ja-JP" altLang="en-US" dirty="0"/>
              <a:t>」で塗りつぶしてください。</a:t>
            </a:r>
            <a:endParaRPr kumimoji="1" lang="ja-JP" altLang="en-US" dirty="0"/>
          </a:p>
        </p:txBody>
      </p:sp>
      <p:sp>
        <p:nvSpPr>
          <p:cNvPr id="3" name="楕円 2">
            <a:extLst>
              <a:ext uri="{FF2B5EF4-FFF2-40B4-BE49-F238E27FC236}">
                <a16:creationId xmlns:a16="http://schemas.microsoft.com/office/drawing/2014/main" id="{BC2382E3-5E9F-41A3-A240-52383BF96DD1}"/>
              </a:ext>
            </a:extLst>
          </p:cNvPr>
          <p:cNvSpPr/>
          <p:nvPr/>
        </p:nvSpPr>
        <p:spPr>
          <a:xfrm>
            <a:off x="3804295" y="2483371"/>
            <a:ext cx="216024" cy="21602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8FF264D-A8FD-4899-B124-53ED5B115760}"/>
              </a:ext>
            </a:extLst>
          </p:cNvPr>
          <p:cNvSpPr/>
          <p:nvPr/>
        </p:nvSpPr>
        <p:spPr>
          <a:xfrm>
            <a:off x="4584551" y="3068960"/>
            <a:ext cx="2088000" cy="27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青、アクセント</a:t>
            </a:r>
            <a:r>
              <a:rPr kumimoji="1" lang="en-US" altLang="ja-JP" dirty="0">
                <a:solidFill>
                  <a:srgbClr val="FF0000"/>
                </a:solidFill>
              </a:rPr>
              <a:t>5</a:t>
            </a:r>
            <a:endParaRPr kumimoji="1" lang="ja-JP" altLang="en-US" dirty="0">
              <a:solidFill>
                <a:srgbClr val="FF0000"/>
              </a:solidFill>
            </a:endParaRPr>
          </a:p>
        </p:txBody>
      </p:sp>
      <p:cxnSp>
        <p:nvCxnSpPr>
          <p:cNvPr id="11" name="直線矢印コネクタ 10">
            <a:extLst>
              <a:ext uri="{FF2B5EF4-FFF2-40B4-BE49-F238E27FC236}">
                <a16:creationId xmlns:a16="http://schemas.microsoft.com/office/drawing/2014/main" id="{7F787245-488F-4546-9F73-5A68D1E6DFAF}"/>
              </a:ext>
            </a:extLst>
          </p:cNvPr>
          <p:cNvCxnSpPr>
            <a:endCxn id="3" idx="5"/>
          </p:cNvCxnSpPr>
          <p:nvPr/>
        </p:nvCxnSpPr>
        <p:spPr>
          <a:xfrm flipH="1" flipV="1">
            <a:off x="3988683" y="2667759"/>
            <a:ext cx="583317" cy="5452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altLang="ja-JP" sz="3600"/>
              <a:t>[</a:t>
            </a:r>
            <a:r>
              <a:rPr lang="ja-JP" altLang="en-US" sz="3600"/>
              <a:t>セルの書式設定</a:t>
            </a:r>
            <a:r>
              <a:rPr lang="en-US" altLang="ja-JP" sz="3600"/>
              <a:t>]</a:t>
            </a:r>
            <a:r>
              <a:rPr lang="ja-JP" altLang="en-US" sz="3600"/>
              <a:t>の</a:t>
            </a:r>
            <a:r>
              <a:rPr lang="en-US" altLang="ja-JP" sz="3600"/>
              <a:t>[</a:t>
            </a:r>
            <a:r>
              <a:rPr lang="ja-JP" altLang="en-US" sz="3600"/>
              <a:t>保護</a:t>
            </a:r>
            <a:r>
              <a:rPr lang="en-US" altLang="ja-JP" sz="3600"/>
              <a:t>]</a:t>
            </a:r>
            <a:r>
              <a:rPr lang="ja-JP" altLang="en-US" sz="3600"/>
              <a:t>タブ</a:t>
            </a:r>
            <a:endParaRPr kumimoji="1" lang="ja-JP" altLang="en-US" sz="3600"/>
          </a:p>
        </p:txBody>
      </p:sp>
      <p:pic>
        <p:nvPicPr>
          <p:cNvPr id="10" name="コンテンツ プレースホルダ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8739" y="1600200"/>
            <a:ext cx="4466521" cy="4525963"/>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57</a:t>
            </a:fld>
            <a:endParaRPr kumimoji="1" lang="ja-JP"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列の操作</a:t>
            </a:r>
          </a:p>
        </p:txBody>
      </p:sp>
      <p:pic>
        <p:nvPicPr>
          <p:cNvPr id="9" name="コンテンツ プレースホル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6412" y="1991519"/>
            <a:ext cx="5591175" cy="3743325"/>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58</a:t>
            </a:fld>
            <a:endParaRPr kumimoji="1" lang="ja-JP" altLang="en-US"/>
          </a:p>
        </p:txBody>
      </p:sp>
      <p:pic>
        <p:nvPicPr>
          <p:cNvPr id="7" name="図 6" descr="MigiClick.gif">
            <a:extLst>
              <a:ext uri="{FF2B5EF4-FFF2-40B4-BE49-F238E27FC236}">
                <a16:creationId xmlns:a16="http://schemas.microsoft.com/office/drawing/2014/main" id="{C4630AD7-3AB1-4862-B55E-526FB2FFE5C4}"/>
              </a:ext>
            </a:extLst>
          </p:cNvPr>
          <p:cNvPicPr>
            <a:picLocks noChangeAspect="1"/>
          </p:cNvPicPr>
          <p:nvPr/>
        </p:nvPicPr>
        <p:blipFill>
          <a:blip r:embed="rId4" cstate="print"/>
          <a:stretch>
            <a:fillRect/>
          </a:stretch>
        </p:blipFill>
        <p:spPr>
          <a:xfrm>
            <a:off x="3779912" y="3052192"/>
            <a:ext cx="304800" cy="304800"/>
          </a:xfrm>
          <a:prstGeom prst="rect">
            <a:avLst/>
          </a:prstGeom>
        </p:spPr>
      </p:pic>
      <p:sp>
        <p:nvSpPr>
          <p:cNvPr id="3" name="テキスト ボックス 2">
            <a:extLst>
              <a:ext uri="{FF2B5EF4-FFF2-40B4-BE49-F238E27FC236}">
                <a16:creationId xmlns:a16="http://schemas.microsoft.com/office/drawing/2014/main" id="{77B24628-E72E-4DB1-BA4F-2805059CFF1E}"/>
              </a:ext>
            </a:extLst>
          </p:cNvPr>
          <p:cNvSpPr txBox="1"/>
          <p:nvPr/>
        </p:nvSpPr>
        <p:spPr>
          <a:xfrm>
            <a:off x="457200" y="1547500"/>
            <a:ext cx="82296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a:t>列番号を右クリックします。コンテキストメニューが</a:t>
            </a:r>
            <a:r>
              <a:rPr kumimoji="1" lang="en-US" altLang="ja-JP" dirty="0"/>
              <a:t>2</a:t>
            </a:r>
            <a:r>
              <a:rPr kumimoji="1" lang="ja-JP" altLang="en-US" dirty="0"/>
              <a:t>つ表示されます。</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a:t>行の操作</a:t>
            </a:r>
          </a:p>
        </p:txBody>
      </p:sp>
      <p:pic>
        <p:nvPicPr>
          <p:cNvPr id="8" name="コンテンツ プレースホルダ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1175" y="1953419"/>
            <a:ext cx="5581650" cy="3819525"/>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59</a:t>
            </a:fld>
            <a:endParaRPr kumimoji="1" lang="ja-JP" altLang="en-US"/>
          </a:p>
        </p:txBody>
      </p:sp>
      <p:pic>
        <p:nvPicPr>
          <p:cNvPr id="7" name="図 6" descr="MigiClick.gif">
            <a:extLst>
              <a:ext uri="{FF2B5EF4-FFF2-40B4-BE49-F238E27FC236}">
                <a16:creationId xmlns:a16="http://schemas.microsoft.com/office/drawing/2014/main" id="{6C421F09-BC84-48D8-927D-4360C3A9B686}"/>
              </a:ext>
            </a:extLst>
          </p:cNvPr>
          <p:cNvPicPr>
            <a:picLocks noChangeAspect="1"/>
          </p:cNvPicPr>
          <p:nvPr/>
        </p:nvPicPr>
        <p:blipFill>
          <a:blip r:embed="rId4" cstate="print"/>
          <a:stretch>
            <a:fillRect/>
          </a:stretch>
        </p:blipFill>
        <p:spPr>
          <a:xfrm>
            <a:off x="1602904" y="3196208"/>
            <a:ext cx="304800" cy="304800"/>
          </a:xfrm>
          <a:prstGeom prst="rect">
            <a:avLst/>
          </a:prstGeom>
        </p:spPr>
      </p:pic>
      <p:sp>
        <p:nvSpPr>
          <p:cNvPr id="9" name="テキスト ボックス 8">
            <a:extLst>
              <a:ext uri="{FF2B5EF4-FFF2-40B4-BE49-F238E27FC236}">
                <a16:creationId xmlns:a16="http://schemas.microsoft.com/office/drawing/2014/main" id="{AB882BE8-5A0E-4D6A-94F4-6694C9A7E36E}"/>
              </a:ext>
            </a:extLst>
          </p:cNvPr>
          <p:cNvSpPr txBox="1"/>
          <p:nvPr/>
        </p:nvSpPr>
        <p:spPr>
          <a:xfrm>
            <a:off x="457200" y="1547500"/>
            <a:ext cx="82296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a:t>行番号を右クリックします。コンテキストメニューが</a:t>
            </a:r>
            <a:r>
              <a:rPr kumimoji="1" lang="en-US" altLang="ja-JP" dirty="0"/>
              <a:t>2</a:t>
            </a:r>
            <a:r>
              <a:rPr kumimoji="1" lang="ja-JP" altLang="en-US" dirty="0"/>
              <a:t>つ表示されます。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en-US" altLang="ja-JP" sz="3600" dirty="0"/>
              <a:t>Excel 2016</a:t>
            </a:r>
            <a:r>
              <a:rPr kumimoji="1" lang="ja-JP" altLang="en-US" sz="3600" dirty="0"/>
              <a:t>の画面全体</a:t>
            </a:r>
          </a:p>
        </p:txBody>
      </p:sp>
      <p:pic>
        <p:nvPicPr>
          <p:cNvPr id="4" name="コンテンツ プレースホル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910" y="1600200"/>
            <a:ext cx="7370179" cy="4525963"/>
          </a:xfrm>
        </p:spPr>
      </p:pic>
      <p:sp>
        <p:nvSpPr>
          <p:cNvPr id="5" name="日付プレースホルダ 4"/>
          <p:cNvSpPr>
            <a:spLocks noGrp="1"/>
          </p:cNvSpPr>
          <p:nvPr>
            <p:ph type="dt" sz="half" idx="10"/>
          </p:nvPr>
        </p:nvSpPr>
        <p:spPr/>
        <p:txBody>
          <a:bodyPr/>
          <a:lstStyle/>
          <a:p>
            <a:r>
              <a:rPr kumimoji="1" lang="en-US" altLang="ja-JP"/>
              <a:t>2018/5/7</a:t>
            </a:r>
            <a:endParaRPr kumimoji="1" lang="ja-JP" altLang="en-US"/>
          </a:p>
        </p:txBody>
      </p:sp>
      <p:sp>
        <p:nvSpPr>
          <p:cNvPr id="7" name="フッター プレースホルダ 6"/>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6</a:t>
            </a:fld>
            <a:endParaRPr kumimoji="1" lang="ja-JP" altLang="en-US"/>
          </a:p>
        </p:txBody>
      </p:sp>
      <p:sp>
        <p:nvSpPr>
          <p:cNvPr id="8" name="テキスト ボックス 7"/>
          <p:cNvSpPr txBox="1"/>
          <p:nvPr/>
        </p:nvSpPr>
        <p:spPr>
          <a:xfrm>
            <a:off x="937692" y="3457808"/>
            <a:ext cx="13680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en-US" altLang="ja-JP" dirty="0"/>
              <a:t>A1</a:t>
            </a:r>
            <a:endParaRPr kumimoji="1" lang="ja-JP" altLang="en-US" dirty="0"/>
          </a:p>
        </p:txBody>
      </p:sp>
      <p:sp>
        <p:nvSpPr>
          <p:cNvPr id="9" name="テキスト ボックス 8"/>
          <p:cNvSpPr txBox="1"/>
          <p:nvPr/>
        </p:nvSpPr>
        <p:spPr>
          <a:xfrm>
            <a:off x="6630516" y="3457808"/>
            <a:ext cx="1656000" cy="360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ja-JP" dirty="0"/>
              <a:t>XFD1</a:t>
            </a:r>
            <a:endParaRPr kumimoji="1" lang="ja-JP" altLang="en-US" dirty="0"/>
          </a:p>
        </p:txBody>
      </p:sp>
      <p:sp>
        <p:nvSpPr>
          <p:cNvPr id="10" name="テキスト ボックス 9"/>
          <p:cNvSpPr txBox="1"/>
          <p:nvPr/>
        </p:nvSpPr>
        <p:spPr>
          <a:xfrm>
            <a:off x="6630516" y="5661248"/>
            <a:ext cx="1656000" cy="360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en-US" altLang="ja-JP" dirty="0"/>
              <a:t>XFD1048576</a:t>
            </a:r>
          </a:p>
        </p:txBody>
      </p:sp>
      <p:sp>
        <p:nvSpPr>
          <p:cNvPr id="11" name="テキスト ボックス 10"/>
          <p:cNvSpPr txBox="1"/>
          <p:nvPr/>
        </p:nvSpPr>
        <p:spPr>
          <a:xfrm>
            <a:off x="937692" y="5661248"/>
            <a:ext cx="1368000" cy="3708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en-US" altLang="ja-JP" dirty="0"/>
              <a:t>A1048576</a:t>
            </a:r>
            <a:endParaRPr kumimoji="1" lang="ja-JP" altLang="en-US" dirty="0"/>
          </a:p>
        </p:txBody>
      </p:sp>
      <p:cxnSp>
        <p:nvCxnSpPr>
          <p:cNvPr id="13" name="直線矢印コネクタ 12"/>
          <p:cNvCxnSpPr>
            <a:stCxn id="8" idx="3"/>
            <a:endCxn id="9" idx="1"/>
          </p:cNvCxnSpPr>
          <p:nvPr/>
        </p:nvCxnSpPr>
        <p:spPr>
          <a:xfrm flipV="1">
            <a:off x="2305692" y="3637808"/>
            <a:ext cx="4324824" cy="4666"/>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11" idx="3"/>
            <a:endCxn id="10" idx="1"/>
          </p:cNvCxnSpPr>
          <p:nvPr/>
        </p:nvCxnSpPr>
        <p:spPr>
          <a:xfrm flipV="1">
            <a:off x="2305692" y="5841248"/>
            <a:ext cx="4324824" cy="5400"/>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8" idx="2"/>
            <a:endCxn id="11" idx="0"/>
          </p:cNvCxnSpPr>
          <p:nvPr/>
        </p:nvCxnSpPr>
        <p:spPr>
          <a:xfrm>
            <a:off x="1621692" y="3827140"/>
            <a:ext cx="0" cy="1834108"/>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9" idx="2"/>
            <a:endCxn id="10" idx="0"/>
          </p:cNvCxnSpPr>
          <p:nvPr/>
        </p:nvCxnSpPr>
        <p:spPr>
          <a:xfrm>
            <a:off x="7458516" y="3817808"/>
            <a:ext cx="0" cy="1843440"/>
          </a:xfrm>
          <a:prstGeom prst="straightConnector1">
            <a:avLst/>
          </a:prstGeom>
          <a:ln w="190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ja-JP" altLang="en-US" sz="3600"/>
              <a:t>シートの操作</a:t>
            </a:r>
            <a:endParaRPr kumimoji="1" lang="ja-JP" altLang="en-US" sz="3600"/>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3225" y="2448719"/>
            <a:ext cx="3257550" cy="2828925"/>
          </a:xfrm>
          <a:ln>
            <a:solidFill>
              <a:schemeClr val="accent6">
                <a:lumMod val="75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60</a:t>
            </a:fld>
            <a:endParaRPr kumimoji="1" lang="ja-JP" altLang="en-US"/>
          </a:p>
        </p:txBody>
      </p:sp>
      <p:pic>
        <p:nvPicPr>
          <p:cNvPr id="8" name="図 7" descr="MigiClick.gif"/>
          <p:cNvPicPr>
            <a:picLocks noChangeAspect="1"/>
          </p:cNvPicPr>
          <p:nvPr/>
        </p:nvPicPr>
        <p:blipFill>
          <a:blip r:embed="rId4" cstate="print"/>
          <a:stretch>
            <a:fillRect/>
          </a:stretch>
        </p:blipFill>
        <p:spPr>
          <a:xfrm>
            <a:off x="4195192" y="5013176"/>
            <a:ext cx="304800" cy="285752"/>
          </a:xfrm>
          <a:prstGeom prst="rect">
            <a:avLst/>
          </a:prstGeom>
        </p:spPr>
      </p:pic>
      <p:sp>
        <p:nvSpPr>
          <p:cNvPr id="9" name="テキスト ボックス 8">
            <a:extLst>
              <a:ext uri="{FF2B5EF4-FFF2-40B4-BE49-F238E27FC236}">
                <a16:creationId xmlns:a16="http://schemas.microsoft.com/office/drawing/2014/main" id="{4CDB825A-4BAD-4C86-8EE5-57CC05D98E15}"/>
              </a:ext>
            </a:extLst>
          </p:cNvPr>
          <p:cNvSpPr txBox="1"/>
          <p:nvPr/>
        </p:nvSpPr>
        <p:spPr>
          <a:xfrm>
            <a:off x="457200" y="1547500"/>
            <a:ext cx="82296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a:t>シートを右クリックします。コンテキストメニューが表示されます。</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kumimoji="1" lang="ja-JP" altLang="en-US"/>
              <a:t>シートをすばやく探す</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9293" y="1600200"/>
            <a:ext cx="3485414" cy="4525963"/>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61</a:t>
            </a:fld>
            <a:endParaRPr kumimoji="1" lang="ja-JP" altLang="en-US"/>
          </a:p>
        </p:txBody>
      </p:sp>
      <p:pic>
        <p:nvPicPr>
          <p:cNvPr id="9" name="図 8" descr="MigiClick.gif"/>
          <p:cNvPicPr>
            <a:picLocks noChangeAspect="1"/>
          </p:cNvPicPr>
          <p:nvPr/>
        </p:nvPicPr>
        <p:blipFill>
          <a:blip r:embed="rId4" cstate="print"/>
          <a:stretch>
            <a:fillRect/>
          </a:stretch>
        </p:blipFill>
        <p:spPr>
          <a:xfrm>
            <a:off x="2843808" y="5771300"/>
            <a:ext cx="304800" cy="285752"/>
          </a:xfrm>
          <a:prstGeom prst="rect">
            <a:avLst/>
          </a:prstGeom>
        </p:spPr>
      </p:pic>
      <p:sp>
        <p:nvSpPr>
          <p:cNvPr id="3" name="正方形/長方形 2">
            <a:extLst>
              <a:ext uri="{FF2B5EF4-FFF2-40B4-BE49-F238E27FC236}">
                <a16:creationId xmlns:a16="http://schemas.microsoft.com/office/drawing/2014/main" id="{9B50D226-E7CF-4E25-9429-37E845224375}"/>
              </a:ext>
            </a:extLst>
          </p:cNvPr>
          <p:cNvSpPr/>
          <p:nvPr/>
        </p:nvSpPr>
        <p:spPr>
          <a:xfrm>
            <a:off x="2843808" y="5676050"/>
            <a:ext cx="864000" cy="252000"/>
          </a:xfrm>
          <a:prstGeom prst="rect">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セルの挿入、削除</a:t>
            </a:r>
          </a:p>
        </p:txBody>
      </p:sp>
      <p:pic>
        <p:nvPicPr>
          <p:cNvPr id="7" name="コンテンツ プレースホルダ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3667" y="1600200"/>
            <a:ext cx="3045666" cy="4525963"/>
          </a:xfrm>
          <a:ln>
            <a:solidFill>
              <a:schemeClr val="accent6">
                <a:lumMod val="50000"/>
              </a:schemeClr>
            </a:solidFill>
          </a:ln>
        </p:spPr>
      </p:pic>
      <p:pic>
        <p:nvPicPr>
          <p:cNvPr id="10" name="コンテンツ プレースホルダー 9">
            <a:extLst>
              <a:ext uri="{FF2B5EF4-FFF2-40B4-BE49-F238E27FC236}">
                <a16:creationId xmlns:a16="http://schemas.microsoft.com/office/drawing/2014/main" id="{FE0E7C7C-06B0-4EBC-B024-CA29CF8364C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53162" y="3315494"/>
            <a:ext cx="828675" cy="1095375"/>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62</a:t>
            </a:fld>
            <a:endParaRPr kumimoji="1" lang="ja-JP" altLang="en-US"/>
          </a:p>
        </p:txBody>
      </p:sp>
      <p:sp>
        <p:nvSpPr>
          <p:cNvPr id="11" name="正方形/長方形 10">
            <a:extLst>
              <a:ext uri="{FF2B5EF4-FFF2-40B4-BE49-F238E27FC236}">
                <a16:creationId xmlns:a16="http://schemas.microsoft.com/office/drawing/2014/main" id="{0227D6D9-580A-452B-9214-E1AC5B673165}"/>
              </a:ext>
            </a:extLst>
          </p:cNvPr>
          <p:cNvSpPr/>
          <p:nvPr/>
        </p:nvSpPr>
        <p:spPr>
          <a:xfrm>
            <a:off x="1282130" y="3863180"/>
            <a:ext cx="1864568" cy="396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MigiClick.gif">
            <a:extLst>
              <a:ext uri="{FF2B5EF4-FFF2-40B4-BE49-F238E27FC236}">
                <a16:creationId xmlns:a16="http://schemas.microsoft.com/office/drawing/2014/main" id="{2DB0470F-749F-4D66-BE73-77C3EAE156F5}"/>
              </a:ext>
            </a:extLst>
          </p:cNvPr>
          <p:cNvPicPr>
            <a:picLocks noChangeAspect="1"/>
          </p:cNvPicPr>
          <p:nvPr/>
        </p:nvPicPr>
        <p:blipFill>
          <a:blip r:embed="rId5" cstate="print"/>
          <a:stretch>
            <a:fillRect/>
          </a:stretch>
        </p:blipFill>
        <p:spPr>
          <a:xfrm>
            <a:off x="801267" y="2492896"/>
            <a:ext cx="304800" cy="304800"/>
          </a:xfrm>
          <a:prstGeom prst="rect">
            <a:avLst/>
          </a:prstGeom>
        </p:spPr>
      </p:pic>
      <p:sp>
        <p:nvSpPr>
          <p:cNvPr id="13" name="テキスト ボックス 12">
            <a:extLst>
              <a:ext uri="{FF2B5EF4-FFF2-40B4-BE49-F238E27FC236}">
                <a16:creationId xmlns:a16="http://schemas.microsoft.com/office/drawing/2014/main" id="{57D75E23-A208-439F-B2A7-EDCF69299ECD}"/>
              </a:ext>
            </a:extLst>
          </p:cNvPr>
          <p:cNvSpPr txBox="1"/>
          <p:nvPr/>
        </p:nvSpPr>
        <p:spPr>
          <a:xfrm>
            <a:off x="4860032" y="1855365"/>
            <a:ext cx="382676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a:t>②</a:t>
            </a:r>
            <a:r>
              <a:rPr kumimoji="1" lang="en-US" altLang="ja-JP" dirty="0"/>
              <a:t>[</a:t>
            </a:r>
            <a:r>
              <a:rPr kumimoji="1" lang="ja-JP" altLang="en-US" dirty="0"/>
              <a:t>ホーム</a:t>
            </a:r>
            <a:r>
              <a:rPr kumimoji="1" lang="en-US" altLang="ja-JP" dirty="0"/>
              <a:t>]</a:t>
            </a:r>
            <a:r>
              <a:rPr kumimoji="1" lang="ja-JP" altLang="en-US" dirty="0"/>
              <a:t>タブ</a:t>
            </a:r>
            <a:r>
              <a:rPr kumimoji="1" lang="en-US" altLang="ja-JP" dirty="0"/>
              <a:t>―[</a:t>
            </a:r>
            <a:r>
              <a:rPr kumimoji="1" lang="ja-JP" altLang="en-US" dirty="0"/>
              <a:t>セル</a:t>
            </a:r>
            <a:r>
              <a:rPr kumimoji="1" lang="en-US" altLang="ja-JP" dirty="0"/>
              <a:t>]</a:t>
            </a:r>
            <a:r>
              <a:rPr kumimoji="1" lang="ja-JP" altLang="en-US" dirty="0"/>
              <a:t>グループ</a:t>
            </a:r>
          </a:p>
        </p:txBody>
      </p:sp>
      <p:sp>
        <p:nvSpPr>
          <p:cNvPr id="14" name="フローチャート: 結合子 13">
            <a:extLst>
              <a:ext uri="{FF2B5EF4-FFF2-40B4-BE49-F238E27FC236}">
                <a16:creationId xmlns:a16="http://schemas.microsoft.com/office/drawing/2014/main" id="{3156C889-E656-403C-8C4D-214475692F36}"/>
              </a:ext>
            </a:extLst>
          </p:cNvPr>
          <p:cNvSpPr/>
          <p:nvPr/>
        </p:nvSpPr>
        <p:spPr>
          <a:xfrm>
            <a:off x="467544" y="1855365"/>
            <a:ext cx="360000" cy="360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a:solidFill>
                  <a:srgbClr val="FF0000"/>
                </a:solidFill>
              </a:rPr>
              <a:t>1</a:t>
            </a:r>
            <a:endParaRPr kumimoji="1" lang="ja-JP" altLang="en-US" dirty="0">
              <a:solidFill>
                <a:srgbClr val="FF0000"/>
              </a:solidFill>
            </a:endParaRPr>
          </a:p>
        </p:txBody>
      </p:sp>
      <p:sp>
        <p:nvSpPr>
          <p:cNvPr id="15" name="フローチャート: 結合子 14">
            <a:extLst>
              <a:ext uri="{FF2B5EF4-FFF2-40B4-BE49-F238E27FC236}">
                <a16:creationId xmlns:a16="http://schemas.microsoft.com/office/drawing/2014/main" id="{5E5E8C7E-D87F-4720-A251-E5AB045143ED}"/>
              </a:ext>
            </a:extLst>
          </p:cNvPr>
          <p:cNvSpPr/>
          <p:nvPr/>
        </p:nvSpPr>
        <p:spPr>
          <a:xfrm>
            <a:off x="5796136" y="3314249"/>
            <a:ext cx="360000" cy="360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2</a:t>
            </a:r>
            <a:endParaRPr kumimoji="1" lang="ja-JP" altLang="en-US" dirty="0">
              <a:solidFill>
                <a:srgbClr val="FF0000"/>
              </a:solidFill>
            </a:endParaRPr>
          </a:p>
        </p:txBody>
      </p:sp>
    </p:spTree>
    <p:extLst>
      <p:ext uri="{BB962C8B-B14F-4D97-AF65-F5344CB8AC3E}">
        <p14:creationId xmlns:p14="http://schemas.microsoft.com/office/powerpoint/2010/main" val="39836176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セルの削除は注意が必要</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0700" y="1939131"/>
            <a:ext cx="5562600" cy="3848100"/>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63</a:t>
            </a:fld>
            <a:endParaRPr kumimoji="1" lang="ja-JP" altLang="en-US"/>
          </a:p>
        </p:txBody>
      </p:sp>
      <p:sp>
        <p:nvSpPr>
          <p:cNvPr id="8" name="テキスト ボックス 7">
            <a:extLst>
              <a:ext uri="{FF2B5EF4-FFF2-40B4-BE49-F238E27FC236}">
                <a16:creationId xmlns:a16="http://schemas.microsoft.com/office/drawing/2014/main" id="{75CC7416-4205-4029-8656-316FB0F2696D}"/>
              </a:ext>
            </a:extLst>
          </p:cNvPr>
          <p:cNvSpPr txBox="1"/>
          <p:nvPr/>
        </p:nvSpPr>
        <p:spPr>
          <a:xfrm>
            <a:off x="457200" y="1484784"/>
            <a:ext cx="82296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a:t>セルの削除は表が崩れます（変形します）。セルの挿入も同様です。</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セルの削除は注意が必要</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462" y="2791619"/>
            <a:ext cx="5553075" cy="2143125"/>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64</a:t>
            </a:fld>
            <a:endParaRPr kumimoji="1" lang="ja-JP" altLang="en-US"/>
          </a:p>
        </p:txBody>
      </p:sp>
      <p:sp>
        <p:nvSpPr>
          <p:cNvPr id="8" name="テキスト ボックス 7">
            <a:extLst>
              <a:ext uri="{FF2B5EF4-FFF2-40B4-BE49-F238E27FC236}">
                <a16:creationId xmlns:a16="http://schemas.microsoft.com/office/drawing/2014/main" id="{75CC7416-4205-4029-8656-316FB0F2696D}"/>
              </a:ext>
            </a:extLst>
          </p:cNvPr>
          <p:cNvSpPr txBox="1"/>
          <p:nvPr/>
        </p:nvSpPr>
        <p:spPr>
          <a:xfrm>
            <a:off x="457200" y="1484784"/>
            <a:ext cx="82296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a:t>セル</a:t>
            </a:r>
            <a:r>
              <a:rPr kumimoji="1" lang="en-US" altLang="ja-JP" dirty="0"/>
              <a:t>B3</a:t>
            </a:r>
            <a:r>
              <a:rPr kumimoji="1" lang="ja-JP" altLang="en-US" dirty="0" err="1"/>
              <a:t>を削</a:t>
            </a:r>
            <a:r>
              <a:rPr kumimoji="1" lang="ja-JP" altLang="en-US" dirty="0"/>
              <a:t>除し</a:t>
            </a:r>
            <a:r>
              <a:rPr kumimoji="1" lang="en-US" altLang="ja-JP" dirty="0"/>
              <a:t>[</a:t>
            </a:r>
            <a:r>
              <a:rPr kumimoji="1" lang="ja-JP" altLang="en-US" dirty="0"/>
              <a:t>上方向にシフト</a:t>
            </a:r>
            <a:r>
              <a:rPr kumimoji="1" lang="en-US" altLang="ja-JP" dirty="0"/>
              <a:t>]</a:t>
            </a:r>
            <a:r>
              <a:rPr kumimoji="1" lang="ja-JP" altLang="en-US" dirty="0"/>
              <a:t>すると</a:t>
            </a:r>
            <a:r>
              <a:rPr kumimoji="1" lang="en-US" altLang="ja-JP" dirty="0"/>
              <a:t>B</a:t>
            </a:r>
            <a:r>
              <a:rPr kumimoji="1" lang="ja-JP" altLang="en-US" dirty="0"/>
              <a:t>列のセルが移動されます。</a:t>
            </a:r>
          </a:p>
        </p:txBody>
      </p:sp>
      <p:cxnSp>
        <p:nvCxnSpPr>
          <p:cNvPr id="9" name="直線矢印コネクタ 8">
            <a:extLst>
              <a:ext uri="{FF2B5EF4-FFF2-40B4-BE49-F238E27FC236}">
                <a16:creationId xmlns:a16="http://schemas.microsoft.com/office/drawing/2014/main" id="{3E28C354-4B55-4D27-A1EA-0A5B896ED355}"/>
              </a:ext>
            </a:extLst>
          </p:cNvPr>
          <p:cNvCxnSpPr/>
          <p:nvPr/>
        </p:nvCxnSpPr>
        <p:spPr>
          <a:xfrm flipV="1">
            <a:off x="3203848" y="4293096"/>
            <a:ext cx="0" cy="864096"/>
          </a:xfrm>
          <a:prstGeom prst="straightConnector1">
            <a:avLst/>
          </a:prstGeom>
          <a:ln w="19050">
            <a:solidFill>
              <a:srgbClr val="FF0000"/>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9974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spc="-150" dirty="0"/>
              <a:t>セルのデータはクリアまたは</a:t>
            </a:r>
            <a:r>
              <a:rPr kumimoji="1" lang="en-US" altLang="ja-JP" sz="3600" spc="-150" dirty="0"/>
              <a:t>Delete</a:t>
            </a:r>
            <a:r>
              <a:rPr kumimoji="1" lang="ja-JP" altLang="en-US" sz="3600" spc="-150" dirty="0"/>
              <a:t>キー</a:t>
            </a:r>
          </a:p>
        </p:txBody>
      </p:sp>
      <p:pic>
        <p:nvPicPr>
          <p:cNvPr id="7" name="コンテンツ プレースホルダ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3667" y="1600200"/>
            <a:ext cx="3045666" cy="4525963"/>
          </a:xfrm>
          <a:ln>
            <a:solidFill>
              <a:schemeClr val="accent6">
                <a:lumMod val="50000"/>
              </a:schemeClr>
            </a:solidFill>
          </a:ln>
        </p:spPr>
      </p:pic>
      <p:pic>
        <p:nvPicPr>
          <p:cNvPr id="10" name="コンテンツ プレースホルダー 9">
            <a:extLst>
              <a:ext uri="{FF2B5EF4-FFF2-40B4-BE49-F238E27FC236}">
                <a16:creationId xmlns:a16="http://schemas.microsoft.com/office/drawing/2014/main" id="{2CC173F5-539A-48E9-B810-D98021A42F1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767387" y="1600200"/>
            <a:ext cx="1800225" cy="2581275"/>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65</a:t>
            </a:fld>
            <a:endParaRPr kumimoji="1" lang="ja-JP" altLang="en-US"/>
          </a:p>
        </p:txBody>
      </p:sp>
      <p:sp>
        <p:nvSpPr>
          <p:cNvPr id="8" name="正方形/長方形 7">
            <a:extLst>
              <a:ext uri="{FF2B5EF4-FFF2-40B4-BE49-F238E27FC236}">
                <a16:creationId xmlns:a16="http://schemas.microsoft.com/office/drawing/2014/main" id="{740F0D03-169E-4605-AE9B-7ECE764EDB6A}"/>
              </a:ext>
            </a:extLst>
          </p:cNvPr>
          <p:cNvSpPr/>
          <p:nvPr/>
        </p:nvSpPr>
        <p:spPr>
          <a:xfrm>
            <a:off x="1288207" y="4005064"/>
            <a:ext cx="1864568"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結合子 10">
            <a:extLst>
              <a:ext uri="{FF2B5EF4-FFF2-40B4-BE49-F238E27FC236}">
                <a16:creationId xmlns:a16="http://schemas.microsoft.com/office/drawing/2014/main" id="{3156C889-E656-403C-8C4D-214475692F36}"/>
              </a:ext>
            </a:extLst>
          </p:cNvPr>
          <p:cNvSpPr/>
          <p:nvPr/>
        </p:nvSpPr>
        <p:spPr>
          <a:xfrm>
            <a:off x="899592" y="3933056"/>
            <a:ext cx="360000" cy="360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dirty="0">
                <a:solidFill>
                  <a:srgbClr val="FF0000"/>
                </a:solidFill>
              </a:rPr>
              <a:t>1</a:t>
            </a:r>
            <a:endParaRPr kumimoji="1" lang="ja-JP" altLang="en-US" dirty="0">
              <a:solidFill>
                <a:srgbClr val="FF0000"/>
              </a:solidFill>
            </a:endParaRPr>
          </a:p>
        </p:txBody>
      </p:sp>
      <p:sp>
        <p:nvSpPr>
          <p:cNvPr id="12" name="フローチャート: 結合子 11">
            <a:extLst>
              <a:ext uri="{FF2B5EF4-FFF2-40B4-BE49-F238E27FC236}">
                <a16:creationId xmlns:a16="http://schemas.microsoft.com/office/drawing/2014/main" id="{C150A431-09F8-4DD0-9D10-F2BA16507485}"/>
              </a:ext>
            </a:extLst>
          </p:cNvPr>
          <p:cNvSpPr/>
          <p:nvPr/>
        </p:nvSpPr>
        <p:spPr>
          <a:xfrm>
            <a:off x="5364120" y="1628800"/>
            <a:ext cx="360000" cy="360000"/>
          </a:xfrm>
          <a:prstGeom prst="flowChartConnector">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2</a:t>
            </a:r>
            <a:endParaRPr kumimoji="1" lang="ja-JP" altLang="en-US" dirty="0">
              <a:solidFill>
                <a:srgbClr val="FF0000"/>
              </a:solidFill>
            </a:endParaRPr>
          </a:p>
        </p:txBody>
      </p:sp>
      <p:sp>
        <p:nvSpPr>
          <p:cNvPr id="14" name="正方形/長方形 13">
            <a:extLst>
              <a:ext uri="{FF2B5EF4-FFF2-40B4-BE49-F238E27FC236}">
                <a16:creationId xmlns:a16="http://schemas.microsoft.com/office/drawing/2014/main" id="{D01A2A5B-B0C0-41EB-B154-1A2730CB2C39}"/>
              </a:ext>
            </a:extLst>
          </p:cNvPr>
          <p:cNvSpPr/>
          <p:nvPr/>
        </p:nvSpPr>
        <p:spPr>
          <a:xfrm>
            <a:off x="5795962" y="2132856"/>
            <a:ext cx="360000" cy="28803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50FEE3E-F88D-420F-9994-0FDD6DE2E869}"/>
              </a:ext>
            </a:extLst>
          </p:cNvPr>
          <p:cNvSpPr txBox="1"/>
          <p:nvPr/>
        </p:nvSpPr>
        <p:spPr>
          <a:xfrm>
            <a:off x="4896448" y="4427820"/>
            <a:ext cx="3708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a:t>③ </a:t>
            </a:r>
            <a:r>
              <a:rPr kumimoji="1" lang="en-US" altLang="ja-JP" dirty="0"/>
              <a:t>Delete</a:t>
            </a:r>
            <a:r>
              <a:rPr kumimoji="1" lang="ja-JP" altLang="en-US" dirty="0"/>
              <a:t>キー</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切り取り、コピー、貼り付け</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8150"/>
            <a:ext cx="8229600" cy="4430063"/>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66</a:t>
            </a:fld>
            <a:endParaRPr kumimoji="1" lang="ja-JP" altLang="en-US"/>
          </a:p>
        </p:txBody>
      </p:sp>
      <p:sp>
        <p:nvSpPr>
          <p:cNvPr id="3" name="正方形/長方形 2">
            <a:extLst>
              <a:ext uri="{FF2B5EF4-FFF2-40B4-BE49-F238E27FC236}">
                <a16:creationId xmlns:a16="http://schemas.microsoft.com/office/drawing/2014/main" id="{CB4304A1-552D-4547-B9E1-580EBEB937CA}"/>
              </a:ext>
            </a:extLst>
          </p:cNvPr>
          <p:cNvSpPr/>
          <p:nvPr/>
        </p:nvSpPr>
        <p:spPr>
          <a:xfrm>
            <a:off x="6084168" y="2708920"/>
            <a:ext cx="1800200" cy="64807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MigiClick.gif">
            <a:extLst>
              <a:ext uri="{FF2B5EF4-FFF2-40B4-BE49-F238E27FC236}">
                <a16:creationId xmlns:a16="http://schemas.microsoft.com/office/drawing/2014/main" id="{6DECE6AF-19BE-4BD2-9487-17E280AA59A2}"/>
              </a:ext>
            </a:extLst>
          </p:cNvPr>
          <p:cNvPicPr>
            <a:picLocks noChangeAspect="1"/>
          </p:cNvPicPr>
          <p:nvPr/>
        </p:nvPicPr>
        <p:blipFill>
          <a:blip r:embed="rId4" cstate="print"/>
          <a:stretch>
            <a:fillRect/>
          </a:stretch>
        </p:blipFill>
        <p:spPr>
          <a:xfrm>
            <a:off x="5635352" y="2348880"/>
            <a:ext cx="304800" cy="3048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書式のコピー、貼り付け</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0700" y="1901031"/>
            <a:ext cx="5562600" cy="3924300"/>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67</a:t>
            </a:fld>
            <a:endParaRPr kumimoji="1" lang="ja-JP" altLang="en-US"/>
          </a:p>
        </p:txBody>
      </p:sp>
      <p:pic>
        <p:nvPicPr>
          <p:cNvPr id="9" name="図 8" descr="MigiClick.gif">
            <a:extLst>
              <a:ext uri="{FF2B5EF4-FFF2-40B4-BE49-F238E27FC236}">
                <a16:creationId xmlns:a16="http://schemas.microsoft.com/office/drawing/2014/main" id="{6DECE6AF-19BE-4BD2-9487-17E280AA59A2}"/>
              </a:ext>
            </a:extLst>
          </p:cNvPr>
          <p:cNvPicPr>
            <a:picLocks noChangeAspect="1"/>
          </p:cNvPicPr>
          <p:nvPr/>
        </p:nvPicPr>
        <p:blipFill>
          <a:blip r:embed="rId4" cstate="print"/>
          <a:stretch>
            <a:fillRect/>
          </a:stretch>
        </p:blipFill>
        <p:spPr>
          <a:xfrm>
            <a:off x="5635352" y="2348880"/>
            <a:ext cx="304800" cy="304800"/>
          </a:xfrm>
          <a:prstGeom prst="rect">
            <a:avLst/>
          </a:prstGeom>
        </p:spPr>
      </p:pic>
      <p:sp>
        <p:nvSpPr>
          <p:cNvPr id="8" name="楕円 7">
            <a:extLst>
              <a:ext uri="{FF2B5EF4-FFF2-40B4-BE49-F238E27FC236}">
                <a16:creationId xmlns:a16="http://schemas.microsoft.com/office/drawing/2014/main" id="{6AA7968A-2C1C-4C23-A962-F995570BCFEA}"/>
              </a:ext>
            </a:extLst>
          </p:cNvPr>
          <p:cNvSpPr/>
          <p:nvPr/>
        </p:nvSpPr>
        <p:spPr>
          <a:xfrm>
            <a:off x="4499992" y="3933056"/>
            <a:ext cx="432048"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1883CF16-D6D9-466E-B391-86195DE41A84}"/>
              </a:ext>
            </a:extLst>
          </p:cNvPr>
          <p:cNvSpPr/>
          <p:nvPr/>
        </p:nvSpPr>
        <p:spPr>
          <a:xfrm>
            <a:off x="2277269" y="2761878"/>
            <a:ext cx="432048" cy="4320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90B3557-9F05-4760-BC1D-1500B9D0A444}"/>
              </a:ext>
            </a:extLst>
          </p:cNvPr>
          <p:cNvSpPr txBox="1"/>
          <p:nvPr/>
        </p:nvSpPr>
        <p:spPr>
          <a:xfrm>
            <a:off x="457200" y="1484784"/>
            <a:ext cx="82296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a:t>書式のコピー機能を使うと簡単に書式の貼り付けができます。</a:t>
            </a:r>
          </a:p>
        </p:txBody>
      </p:sp>
    </p:spTree>
    <p:extLst>
      <p:ext uri="{BB962C8B-B14F-4D97-AF65-F5344CB8AC3E}">
        <p14:creationId xmlns:p14="http://schemas.microsoft.com/office/powerpoint/2010/main" val="6061362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セルのコピーと</a:t>
            </a:r>
            <a:r>
              <a:rPr kumimoji="1" lang="en-US" altLang="ja-JP" sz="3600" dirty="0"/>
              <a:t>[</a:t>
            </a:r>
            <a:r>
              <a:rPr kumimoji="1" lang="ja-JP" altLang="en-US" sz="3600" dirty="0"/>
              <a:t>貼り付けオプション</a:t>
            </a:r>
            <a:r>
              <a:rPr kumimoji="1" lang="en-US" altLang="ja-JP" sz="3600" dirty="0"/>
              <a:t>]</a:t>
            </a:r>
            <a:endParaRPr kumimoji="1" lang="ja-JP" altLang="en-US" sz="3600" dirty="0"/>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8150"/>
            <a:ext cx="8229600" cy="4430063"/>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68</a:t>
            </a:fld>
            <a:endParaRPr kumimoji="1" lang="ja-JP" altLang="en-US"/>
          </a:p>
        </p:txBody>
      </p:sp>
      <p:sp>
        <p:nvSpPr>
          <p:cNvPr id="3" name="正方形/長方形 2">
            <a:extLst>
              <a:ext uri="{FF2B5EF4-FFF2-40B4-BE49-F238E27FC236}">
                <a16:creationId xmlns:a16="http://schemas.microsoft.com/office/drawing/2014/main" id="{CB4304A1-552D-4547-B9E1-580EBEB937CA}"/>
              </a:ext>
            </a:extLst>
          </p:cNvPr>
          <p:cNvSpPr/>
          <p:nvPr/>
        </p:nvSpPr>
        <p:spPr>
          <a:xfrm>
            <a:off x="6084168" y="2708920"/>
            <a:ext cx="1800200" cy="64807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MigiClick.gif">
            <a:extLst>
              <a:ext uri="{FF2B5EF4-FFF2-40B4-BE49-F238E27FC236}">
                <a16:creationId xmlns:a16="http://schemas.microsoft.com/office/drawing/2014/main" id="{6DECE6AF-19BE-4BD2-9487-17E280AA59A2}"/>
              </a:ext>
            </a:extLst>
          </p:cNvPr>
          <p:cNvPicPr>
            <a:picLocks noChangeAspect="1"/>
          </p:cNvPicPr>
          <p:nvPr/>
        </p:nvPicPr>
        <p:blipFill>
          <a:blip r:embed="rId4" cstate="print"/>
          <a:stretch>
            <a:fillRect/>
          </a:stretch>
        </p:blipFill>
        <p:spPr>
          <a:xfrm>
            <a:off x="5635352" y="2348880"/>
            <a:ext cx="304800" cy="304800"/>
          </a:xfrm>
          <a:prstGeom prst="rect">
            <a:avLst/>
          </a:prstGeom>
        </p:spPr>
      </p:pic>
    </p:spTree>
    <p:extLst>
      <p:ext uri="{BB962C8B-B14F-4D97-AF65-F5344CB8AC3E}">
        <p14:creationId xmlns:p14="http://schemas.microsoft.com/office/powerpoint/2010/main" val="23590347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コピーと</a:t>
            </a:r>
            <a:r>
              <a:rPr kumimoji="1" lang="en-US" altLang="ja-JP" sz="3600" dirty="0"/>
              <a:t>[</a:t>
            </a:r>
            <a:r>
              <a:rPr kumimoji="1" lang="ja-JP" altLang="en-US" sz="3600" dirty="0"/>
              <a:t>形式を選択して貼り付け</a:t>
            </a:r>
            <a:r>
              <a:rPr kumimoji="1" lang="en-US" altLang="ja-JP" sz="3600" dirty="0"/>
              <a:t>]</a:t>
            </a:r>
            <a:endParaRPr kumimoji="1" lang="ja-JP" altLang="en-US" sz="3600" dirty="0"/>
          </a:p>
        </p:txBody>
      </p:sp>
      <p:pic>
        <p:nvPicPr>
          <p:cNvPr id="7" name="コンテンツ プレースホルダ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1962" y="2324894"/>
            <a:ext cx="4029075" cy="3076575"/>
          </a:xfrm>
          <a:ln>
            <a:solidFill>
              <a:schemeClr val="accent6">
                <a:lumMod val="50000"/>
              </a:schemeClr>
            </a:solidFill>
          </a:ln>
        </p:spPr>
      </p:pic>
      <p:pic>
        <p:nvPicPr>
          <p:cNvPr id="11" name="コンテンツ プレースホルダー 10">
            <a:extLst>
              <a:ext uri="{FF2B5EF4-FFF2-40B4-BE49-F238E27FC236}">
                <a16:creationId xmlns:a16="http://schemas.microsoft.com/office/drawing/2014/main" id="{F7F3AE06-EAA7-4863-9FB8-BFCA8B37A1B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28831"/>
            <a:ext cx="4038600" cy="3068700"/>
          </a:xfrm>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69</a:t>
            </a:fld>
            <a:endParaRPr kumimoji="1" lang="ja-JP" altLang="en-US"/>
          </a:p>
        </p:txBody>
      </p:sp>
      <p:cxnSp>
        <p:nvCxnSpPr>
          <p:cNvPr id="10" name="直線矢印コネクタ 9"/>
          <p:cNvCxnSpPr>
            <a:cxnSpLocks/>
            <a:endCxn id="11" idx="1"/>
          </p:cNvCxnSpPr>
          <p:nvPr/>
        </p:nvCxnSpPr>
        <p:spPr>
          <a:xfrm flipV="1">
            <a:off x="4283968" y="3863181"/>
            <a:ext cx="364232" cy="1366020"/>
          </a:xfrm>
          <a:prstGeom prst="straightConnector1">
            <a:avLst/>
          </a:prstGeom>
          <a:ln w="12700">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kumimoji="1" lang="en-US" altLang="ja-JP" sz="3600" dirty="0"/>
              <a:t>Excel 2016</a:t>
            </a:r>
            <a:r>
              <a:rPr kumimoji="1" lang="ja-JP" altLang="en-US" sz="3600" dirty="0"/>
              <a:t>のリボン画面</a:t>
            </a:r>
          </a:p>
        </p:txBody>
      </p:sp>
      <p:pic>
        <p:nvPicPr>
          <p:cNvPr id="4" name="コンテンツ プレースホル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 y="2731774"/>
            <a:ext cx="8503920" cy="1629918"/>
          </a:xfrm>
          <a:ln>
            <a:solidFill>
              <a:schemeClr val="accent6">
                <a:lumMod val="50000"/>
              </a:schemeClr>
            </a:solidFill>
          </a:ln>
        </p:spPr>
      </p:pic>
      <p:sp>
        <p:nvSpPr>
          <p:cNvPr id="5" name="日付プレースホルダ 4"/>
          <p:cNvSpPr>
            <a:spLocks noGrp="1"/>
          </p:cNvSpPr>
          <p:nvPr>
            <p:ph type="dt" sz="half" idx="10"/>
          </p:nvPr>
        </p:nvSpPr>
        <p:spPr/>
        <p:txBody>
          <a:bodyPr/>
          <a:lstStyle/>
          <a:p>
            <a:r>
              <a:rPr kumimoji="1" lang="en-US" altLang="ja-JP"/>
              <a:t>2018/5/7</a:t>
            </a:r>
            <a:endParaRPr kumimoji="1" lang="ja-JP" altLang="en-US"/>
          </a:p>
        </p:txBody>
      </p:sp>
      <p:sp>
        <p:nvSpPr>
          <p:cNvPr id="7" name="フッター プレースホルダ 6"/>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7</a:t>
            </a:fld>
            <a:endParaRPr kumimoji="1" lang="ja-JP" altLang="en-US" dirty="0"/>
          </a:p>
        </p:txBody>
      </p:sp>
      <p:sp>
        <p:nvSpPr>
          <p:cNvPr id="8" name="線吹き出し 2 (枠付き) 7"/>
          <p:cNvSpPr/>
          <p:nvPr/>
        </p:nvSpPr>
        <p:spPr>
          <a:xfrm>
            <a:off x="2043171" y="2349508"/>
            <a:ext cx="648000" cy="180000"/>
          </a:xfrm>
          <a:prstGeom prst="callout1">
            <a:avLst>
              <a:gd name="adj1" fmla="val 101277"/>
              <a:gd name="adj2" fmla="val 49705"/>
              <a:gd name="adj3" fmla="val 367491"/>
              <a:gd name="adj4" fmla="val 50431"/>
            </a:avLst>
          </a:pr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200" dirty="0">
                <a:solidFill>
                  <a:srgbClr val="FF0000"/>
                </a:solidFill>
              </a:rPr>
              <a:t>タブ</a:t>
            </a:r>
            <a:endParaRPr kumimoji="1" lang="ja-JP" altLang="en-US" sz="1200" dirty="0">
              <a:solidFill>
                <a:srgbClr val="FF0000"/>
              </a:solidFill>
            </a:endParaRPr>
          </a:p>
        </p:txBody>
      </p:sp>
      <p:sp>
        <p:nvSpPr>
          <p:cNvPr id="11" name="線吹き出し 2 (枠付き) 10"/>
          <p:cNvSpPr/>
          <p:nvPr/>
        </p:nvSpPr>
        <p:spPr>
          <a:xfrm>
            <a:off x="6588224" y="2348880"/>
            <a:ext cx="1116000" cy="180000"/>
          </a:xfrm>
          <a:prstGeom prst="callout1">
            <a:avLst>
              <a:gd name="adj1" fmla="val 104782"/>
              <a:gd name="adj2" fmla="val 49154"/>
              <a:gd name="adj3" fmla="val 235403"/>
              <a:gd name="adj4" fmla="val 49549"/>
            </a:avLst>
          </a:pr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200" dirty="0">
                <a:solidFill>
                  <a:srgbClr val="FF0000"/>
                </a:solidFill>
              </a:rPr>
              <a:t>アカウント名</a:t>
            </a:r>
            <a:endParaRPr kumimoji="1" lang="ja-JP" altLang="en-US" sz="1200" dirty="0">
              <a:solidFill>
                <a:srgbClr val="FF0000"/>
              </a:solidFill>
            </a:endParaRPr>
          </a:p>
        </p:txBody>
      </p:sp>
      <p:sp>
        <p:nvSpPr>
          <p:cNvPr id="12" name="正方形/長方形 11"/>
          <p:cNvSpPr/>
          <p:nvPr/>
        </p:nvSpPr>
        <p:spPr>
          <a:xfrm>
            <a:off x="330902" y="3926433"/>
            <a:ext cx="648000" cy="144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線吹き出し 2 (枠付き) 12"/>
          <p:cNvSpPr/>
          <p:nvPr/>
        </p:nvSpPr>
        <p:spPr>
          <a:xfrm>
            <a:off x="251520" y="4387506"/>
            <a:ext cx="1116000" cy="276999"/>
          </a:xfrm>
          <a:prstGeom prst="callout1">
            <a:avLst>
              <a:gd name="adj1" fmla="val -10535"/>
              <a:gd name="adj2" fmla="val 49154"/>
              <a:gd name="adj3" fmla="val -148394"/>
              <a:gd name="adj4" fmla="val 48889"/>
            </a:avLst>
          </a:pr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200" dirty="0">
                <a:solidFill>
                  <a:srgbClr val="FF0000"/>
                </a:solidFill>
              </a:rPr>
              <a:t>名前ボックス</a:t>
            </a:r>
            <a:endParaRPr kumimoji="1" lang="ja-JP" altLang="en-US" sz="1200" dirty="0">
              <a:solidFill>
                <a:srgbClr val="FF0000"/>
              </a:solidFill>
            </a:endParaRPr>
          </a:p>
        </p:txBody>
      </p:sp>
      <p:sp>
        <p:nvSpPr>
          <p:cNvPr id="14" name="線吹き出し 2 (枠付き) 13"/>
          <p:cNvSpPr/>
          <p:nvPr/>
        </p:nvSpPr>
        <p:spPr>
          <a:xfrm>
            <a:off x="3896889" y="4387506"/>
            <a:ext cx="828000" cy="276999"/>
          </a:xfrm>
          <a:prstGeom prst="callout1">
            <a:avLst>
              <a:gd name="adj1" fmla="val -7872"/>
              <a:gd name="adj2" fmla="val 49705"/>
              <a:gd name="adj3" fmla="val -145731"/>
              <a:gd name="adj4" fmla="val 50430"/>
            </a:avLst>
          </a:pr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200" dirty="0">
                <a:solidFill>
                  <a:srgbClr val="FF0000"/>
                </a:solidFill>
              </a:rPr>
              <a:t>数式バー</a:t>
            </a:r>
            <a:endParaRPr kumimoji="1" lang="ja-JP" altLang="en-US" sz="1200" dirty="0">
              <a:solidFill>
                <a:srgbClr val="FF0000"/>
              </a:solidFill>
            </a:endParaRPr>
          </a:p>
        </p:txBody>
      </p:sp>
      <p:sp>
        <p:nvSpPr>
          <p:cNvPr id="15" name="正方形/長方形 14"/>
          <p:cNvSpPr/>
          <p:nvPr/>
        </p:nvSpPr>
        <p:spPr>
          <a:xfrm>
            <a:off x="1826171" y="3936863"/>
            <a:ext cx="4786346" cy="14287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線吹き出し 2 (枠付き) 16"/>
          <p:cNvSpPr/>
          <p:nvPr/>
        </p:nvSpPr>
        <p:spPr>
          <a:xfrm>
            <a:off x="3923928" y="2349508"/>
            <a:ext cx="972000" cy="180000"/>
          </a:xfrm>
          <a:prstGeom prst="callout1">
            <a:avLst>
              <a:gd name="adj1" fmla="val 92493"/>
              <a:gd name="adj2" fmla="val 50843"/>
              <a:gd name="adj3" fmla="val 227210"/>
              <a:gd name="adj4" fmla="val 50431"/>
            </a:avLst>
          </a:pr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200" dirty="0">
                <a:solidFill>
                  <a:srgbClr val="FF0000"/>
                </a:solidFill>
              </a:rPr>
              <a:t>ファイル名</a:t>
            </a:r>
            <a:endParaRPr kumimoji="1" lang="ja-JP" altLang="en-US" sz="1200" dirty="0">
              <a:solidFill>
                <a:srgbClr val="FF0000"/>
              </a:solidFill>
            </a:endParaRPr>
          </a:p>
        </p:txBody>
      </p:sp>
      <p:sp>
        <p:nvSpPr>
          <p:cNvPr id="18" name="正方形/長方形 17"/>
          <p:cNvSpPr/>
          <p:nvPr/>
        </p:nvSpPr>
        <p:spPr>
          <a:xfrm>
            <a:off x="7660566" y="2745679"/>
            <a:ext cx="1155616" cy="180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606" y="5369420"/>
            <a:ext cx="1905266" cy="352474"/>
          </a:xfrm>
          <a:prstGeom prst="rect">
            <a:avLst/>
          </a:prstGeom>
        </p:spPr>
      </p:pic>
      <p:sp>
        <p:nvSpPr>
          <p:cNvPr id="20" name="線吹き出し 1 (枠付き) 19"/>
          <p:cNvSpPr/>
          <p:nvPr/>
        </p:nvSpPr>
        <p:spPr>
          <a:xfrm>
            <a:off x="4067944" y="4832179"/>
            <a:ext cx="1224000" cy="276999"/>
          </a:xfrm>
          <a:prstGeom prst="rect">
            <a:avLst/>
          </a:prstGeom>
          <a:noFill/>
          <a:ln>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1200" dirty="0">
                <a:solidFill>
                  <a:srgbClr val="FF0000"/>
                </a:solidFill>
              </a:rPr>
              <a:t>[</a:t>
            </a:r>
            <a:r>
              <a:rPr lang="ja-JP" altLang="en-US" sz="1200" dirty="0">
                <a:solidFill>
                  <a:srgbClr val="FF0000"/>
                </a:solidFill>
              </a:rPr>
              <a:t>最小化</a:t>
            </a:r>
            <a:r>
              <a:rPr lang="en-US" altLang="ja-JP" sz="1200" dirty="0">
                <a:solidFill>
                  <a:srgbClr val="FF0000"/>
                </a:solidFill>
              </a:rPr>
              <a:t>]</a:t>
            </a:r>
            <a:r>
              <a:rPr lang="ja-JP" altLang="en-US" sz="1200" dirty="0">
                <a:solidFill>
                  <a:srgbClr val="FF0000"/>
                </a:solidFill>
              </a:rPr>
              <a:t>ボタン</a:t>
            </a:r>
            <a:endParaRPr kumimoji="1" lang="ja-JP" altLang="en-US" sz="1200" dirty="0">
              <a:solidFill>
                <a:srgbClr val="FF0000"/>
              </a:solidFill>
            </a:endParaRPr>
          </a:p>
        </p:txBody>
      </p:sp>
      <p:sp>
        <p:nvSpPr>
          <p:cNvPr id="22" name="線吹き出し 1 (枠付き) 21"/>
          <p:cNvSpPr/>
          <p:nvPr/>
        </p:nvSpPr>
        <p:spPr>
          <a:xfrm>
            <a:off x="7236296" y="5410086"/>
            <a:ext cx="1224000" cy="276999"/>
          </a:xfrm>
          <a:prstGeom prst="rect">
            <a:avLst/>
          </a:prstGeom>
          <a:noFill/>
          <a:ln w="1270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sz="1200" dirty="0">
                <a:solidFill>
                  <a:srgbClr val="FF0000"/>
                </a:solidFill>
              </a:rPr>
              <a:t>[</a:t>
            </a:r>
            <a:r>
              <a:rPr lang="ja-JP" altLang="en-US" sz="1200" dirty="0">
                <a:solidFill>
                  <a:srgbClr val="FF0000"/>
                </a:solidFill>
              </a:rPr>
              <a:t>閉じる</a:t>
            </a:r>
            <a:r>
              <a:rPr lang="en-US" altLang="ja-JP" sz="1200" dirty="0">
                <a:solidFill>
                  <a:srgbClr val="FF0000"/>
                </a:solidFill>
              </a:rPr>
              <a:t>]</a:t>
            </a:r>
            <a:r>
              <a:rPr lang="ja-JP" altLang="en-US" sz="1200" dirty="0">
                <a:solidFill>
                  <a:srgbClr val="FF0000"/>
                </a:solidFill>
              </a:rPr>
              <a:t>ボタン</a:t>
            </a:r>
            <a:endParaRPr kumimoji="1" lang="ja-JP" altLang="en-US" sz="1200" dirty="0">
              <a:solidFill>
                <a:srgbClr val="FF0000"/>
              </a:solidFill>
            </a:endParaRPr>
          </a:p>
        </p:txBody>
      </p:sp>
      <p:sp>
        <p:nvSpPr>
          <p:cNvPr id="24" name="線吹き出し 1 (枠付き) 23"/>
          <p:cNvSpPr/>
          <p:nvPr/>
        </p:nvSpPr>
        <p:spPr>
          <a:xfrm>
            <a:off x="2304016" y="5410086"/>
            <a:ext cx="2412000" cy="276999"/>
          </a:xfrm>
          <a:prstGeom prst="rect">
            <a:avLst/>
          </a:prstGeom>
          <a:noFill/>
          <a:ln>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sz="1200" dirty="0">
                <a:solidFill>
                  <a:srgbClr val="FF0000"/>
                </a:solidFill>
              </a:rPr>
              <a:t>[</a:t>
            </a:r>
            <a:r>
              <a:rPr lang="ja-JP" altLang="en-US" sz="1200" dirty="0">
                <a:solidFill>
                  <a:srgbClr val="FF0000"/>
                </a:solidFill>
              </a:rPr>
              <a:t>リボンの表示オプション</a:t>
            </a:r>
            <a:r>
              <a:rPr lang="en-US" altLang="ja-JP" sz="1200" dirty="0">
                <a:solidFill>
                  <a:srgbClr val="FF0000"/>
                </a:solidFill>
              </a:rPr>
              <a:t>]</a:t>
            </a:r>
            <a:r>
              <a:rPr lang="ja-JP" altLang="en-US" sz="1200" dirty="0">
                <a:solidFill>
                  <a:srgbClr val="FF0000"/>
                </a:solidFill>
              </a:rPr>
              <a:t>ボタン</a:t>
            </a:r>
            <a:endParaRPr kumimoji="1" lang="ja-JP" altLang="en-US" sz="1200" dirty="0">
              <a:solidFill>
                <a:srgbClr val="FF0000"/>
              </a:solidFill>
            </a:endParaRPr>
          </a:p>
        </p:txBody>
      </p:sp>
      <p:sp>
        <p:nvSpPr>
          <p:cNvPr id="3" name="左大かっこ 2">
            <a:extLst>
              <a:ext uri="{FF2B5EF4-FFF2-40B4-BE49-F238E27FC236}">
                <a16:creationId xmlns:a16="http://schemas.microsoft.com/office/drawing/2014/main" id="{2128CE18-5872-464C-984F-EE33C7C2F9FA}"/>
              </a:ext>
            </a:extLst>
          </p:cNvPr>
          <p:cNvSpPr/>
          <p:nvPr/>
        </p:nvSpPr>
        <p:spPr>
          <a:xfrm rot="5400000">
            <a:off x="773536" y="2173785"/>
            <a:ext cx="216000" cy="1044000"/>
          </a:xfrm>
          <a:prstGeom prst="lef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21D1471C-FDC5-4BBB-A298-4E9EAD368D07}"/>
              </a:ext>
            </a:extLst>
          </p:cNvPr>
          <p:cNvSpPr txBox="1"/>
          <p:nvPr/>
        </p:nvSpPr>
        <p:spPr>
          <a:xfrm>
            <a:off x="71428" y="2276904"/>
            <a:ext cx="1944000" cy="252000"/>
          </a:xfrm>
          <a:prstGeom prst="rect">
            <a:avLst/>
          </a:prstGeom>
          <a:noFill/>
        </p:spPr>
        <p:txBody>
          <a:bodyPr wrap="square" rtlCol="0">
            <a:spAutoFit/>
          </a:bodyPr>
          <a:lstStyle/>
          <a:p>
            <a:r>
              <a:rPr kumimoji="1" lang="ja-JP" altLang="en-US" sz="1200" spc="-150" dirty="0">
                <a:solidFill>
                  <a:srgbClr val="FF0000"/>
                </a:solidFill>
              </a:rPr>
              <a:t>クイックアクセスツールバー</a:t>
            </a:r>
          </a:p>
        </p:txBody>
      </p:sp>
      <p:sp>
        <p:nvSpPr>
          <p:cNvPr id="26" name="左大かっこ 25">
            <a:extLst>
              <a:ext uri="{FF2B5EF4-FFF2-40B4-BE49-F238E27FC236}">
                <a16:creationId xmlns:a16="http://schemas.microsoft.com/office/drawing/2014/main" id="{A68A7BD1-46CA-4BC7-90E2-C4482E4E2E69}"/>
              </a:ext>
            </a:extLst>
          </p:cNvPr>
          <p:cNvSpPr/>
          <p:nvPr/>
        </p:nvSpPr>
        <p:spPr>
          <a:xfrm rot="16200000">
            <a:off x="3529523" y="2747357"/>
            <a:ext cx="193964" cy="2035013"/>
          </a:xfrm>
          <a:prstGeom prst="lef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27" name="テキスト ボックス 26">
            <a:extLst>
              <a:ext uri="{FF2B5EF4-FFF2-40B4-BE49-F238E27FC236}">
                <a16:creationId xmlns:a16="http://schemas.microsoft.com/office/drawing/2014/main" id="{2D4C70A5-ACFD-4A15-9BF2-C4F75ACD18D2}"/>
              </a:ext>
            </a:extLst>
          </p:cNvPr>
          <p:cNvSpPr txBox="1"/>
          <p:nvPr/>
        </p:nvSpPr>
        <p:spPr>
          <a:xfrm>
            <a:off x="3709124" y="3646706"/>
            <a:ext cx="720000" cy="288000"/>
          </a:xfrm>
          <a:prstGeom prst="rect">
            <a:avLst/>
          </a:prstGeom>
          <a:noFill/>
        </p:spPr>
        <p:txBody>
          <a:bodyPr wrap="square" rtlCol="0">
            <a:spAutoFit/>
          </a:bodyPr>
          <a:lstStyle/>
          <a:p>
            <a:r>
              <a:rPr kumimoji="1" lang="ja-JP" altLang="en-US" sz="1200" spc="-150" dirty="0">
                <a:solidFill>
                  <a:srgbClr val="FF0000"/>
                </a:solidFill>
              </a:rPr>
              <a:t>グループ</a:t>
            </a:r>
          </a:p>
        </p:txBody>
      </p:sp>
      <p:sp>
        <p:nvSpPr>
          <p:cNvPr id="28" name="テキスト ボックス 27">
            <a:extLst>
              <a:ext uri="{FF2B5EF4-FFF2-40B4-BE49-F238E27FC236}">
                <a16:creationId xmlns:a16="http://schemas.microsoft.com/office/drawing/2014/main" id="{E8F17D69-BA9A-4947-834B-88751581F115}"/>
              </a:ext>
            </a:extLst>
          </p:cNvPr>
          <p:cNvSpPr txBox="1"/>
          <p:nvPr/>
        </p:nvSpPr>
        <p:spPr>
          <a:xfrm>
            <a:off x="359536" y="1484784"/>
            <a:ext cx="8327264" cy="584775"/>
          </a:xfrm>
          <a:prstGeom prst="rect">
            <a:avLst/>
          </a:prstGeom>
          <a:noFill/>
        </p:spPr>
        <p:txBody>
          <a:bodyPr wrap="square" rtlCol="0">
            <a:spAutoFit/>
          </a:bodyPr>
          <a:lstStyle/>
          <a:p>
            <a:r>
              <a:rPr kumimoji="1" lang="en-US" altLang="ja-JP" sz="1600" dirty="0"/>
              <a:t>[</a:t>
            </a:r>
            <a:r>
              <a:rPr kumimoji="1" lang="ja-JP" altLang="en-US" sz="1600" dirty="0"/>
              <a:t>リボン</a:t>
            </a:r>
            <a:r>
              <a:rPr kumimoji="1" lang="en-US" altLang="ja-JP" sz="1600" dirty="0"/>
              <a:t>]</a:t>
            </a:r>
            <a:r>
              <a:rPr kumimoji="1" lang="ja-JP" altLang="en-US" sz="1600" dirty="0"/>
              <a:t>は上部のコマンドバー。ファイル内の処理を行います。</a:t>
            </a:r>
            <a:endParaRPr kumimoji="1" lang="en-US" altLang="ja-JP" sz="1600" dirty="0"/>
          </a:p>
          <a:p>
            <a:r>
              <a:rPr kumimoji="1" lang="ja-JP" altLang="en-US" sz="1600" dirty="0"/>
              <a:t>従来の</a:t>
            </a:r>
            <a:r>
              <a:rPr kumimoji="1" lang="en-US" altLang="ja-JP" sz="1600" dirty="0"/>
              <a:t>[</a:t>
            </a:r>
            <a:r>
              <a:rPr kumimoji="1" lang="ja-JP" altLang="en-US" sz="1600" dirty="0"/>
              <a:t>メニューバー</a:t>
            </a:r>
            <a:r>
              <a:rPr kumimoji="1" lang="en-US" altLang="ja-JP" sz="1600" dirty="0"/>
              <a:t>]</a:t>
            </a:r>
            <a:r>
              <a:rPr kumimoji="1" lang="ja-JP" altLang="en-US" sz="1600" dirty="0"/>
              <a:t>と</a:t>
            </a:r>
            <a:r>
              <a:rPr kumimoji="1" lang="en-US" altLang="ja-JP" sz="1600" dirty="0"/>
              <a:t>[</a:t>
            </a:r>
            <a:r>
              <a:rPr kumimoji="1" lang="ja-JP" altLang="en-US" sz="1600" dirty="0"/>
              <a:t>ツールバー</a:t>
            </a:r>
            <a:r>
              <a:rPr kumimoji="1" lang="en-US" altLang="ja-JP" sz="1600" dirty="0"/>
              <a:t>]</a:t>
            </a:r>
          </a:p>
        </p:txBody>
      </p:sp>
      <p:sp>
        <p:nvSpPr>
          <p:cNvPr id="29" name="線吹き出し 2 (枠付き) 12">
            <a:extLst>
              <a:ext uri="{FF2B5EF4-FFF2-40B4-BE49-F238E27FC236}">
                <a16:creationId xmlns:a16="http://schemas.microsoft.com/office/drawing/2014/main" id="{F8BF0A0E-40CD-4B5E-B5B1-2153E8818E62}"/>
              </a:ext>
            </a:extLst>
          </p:cNvPr>
          <p:cNvSpPr/>
          <p:nvPr/>
        </p:nvSpPr>
        <p:spPr>
          <a:xfrm>
            <a:off x="1763688" y="4437112"/>
            <a:ext cx="1584000" cy="396000"/>
          </a:xfrm>
          <a:prstGeom prst="callout1">
            <a:avLst>
              <a:gd name="adj1" fmla="val -10535"/>
              <a:gd name="adj2" fmla="val 49154"/>
              <a:gd name="adj3" fmla="val -143936"/>
              <a:gd name="adj4" fmla="val 50212"/>
            </a:avLst>
          </a:pr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200" dirty="0">
                <a:solidFill>
                  <a:srgbClr val="FF0000"/>
                </a:solidFill>
              </a:rPr>
              <a:t>ダイアログボックス</a:t>
            </a:r>
            <a:endParaRPr lang="en-US" altLang="ja-JP" sz="1200" dirty="0">
              <a:solidFill>
                <a:srgbClr val="FF0000"/>
              </a:solidFill>
            </a:endParaRPr>
          </a:p>
          <a:p>
            <a:pPr algn="ctr"/>
            <a:r>
              <a:rPr lang="ja-JP" altLang="en-US" sz="1200" dirty="0">
                <a:solidFill>
                  <a:srgbClr val="FF0000"/>
                </a:solidFill>
              </a:rPr>
              <a:t>起動ツール</a:t>
            </a:r>
            <a:endParaRPr kumimoji="1" lang="ja-JP" altLang="en-US" sz="1200" dirty="0">
              <a:solidFill>
                <a:srgbClr val="FF0000"/>
              </a:solidFill>
            </a:endParaRPr>
          </a:p>
        </p:txBody>
      </p:sp>
      <p:sp>
        <p:nvSpPr>
          <p:cNvPr id="30" name="正方形/長方形 29">
            <a:extLst>
              <a:ext uri="{FF2B5EF4-FFF2-40B4-BE49-F238E27FC236}">
                <a16:creationId xmlns:a16="http://schemas.microsoft.com/office/drawing/2014/main" id="{3F8D7E68-B725-476C-83C8-20E1C06BEF39}"/>
              </a:ext>
            </a:extLst>
          </p:cNvPr>
          <p:cNvSpPr/>
          <p:nvPr/>
        </p:nvSpPr>
        <p:spPr>
          <a:xfrm>
            <a:off x="320040" y="2731774"/>
            <a:ext cx="8503920" cy="1194659"/>
          </a:xfrm>
          <a:prstGeom prst="rect">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679E84F1-0210-47D7-9F3A-09C0F442EEE4}"/>
              </a:ext>
            </a:extLst>
          </p:cNvPr>
          <p:cNvSpPr txBox="1"/>
          <p:nvPr/>
        </p:nvSpPr>
        <p:spPr>
          <a:xfrm>
            <a:off x="4174380" y="3164037"/>
            <a:ext cx="864000" cy="369332"/>
          </a:xfrm>
          <a:prstGeom prst="rect">
            <a:avLst/>
          </a:prstGeom>
          <a:noFill/>
        </p:spPr>
        <p:txBody>
          <a:bodyPr wrap="square" rtlCol="0">
            <a:spAutoFit/>
          </a:bodyPr>
          <a:lstStyle/>
          <a:p>
            <a:pPr algn="ctr"/>
            <a:r>
              <a:rPr kumimoji="1" lang="ja-JP" altLang="en-US" b="1" dirty="0">
                <a:solidFill>
                  <a:srgbClr val="FF0000"/>
                </a:solidFill>
              </a:rPr>
              <a:t>リボン</a:t>
            </a:r>
          </a:p>
        </p:txBody>
      </p:sp>
      <p:cxnSp>
        <p:nvCxnSpPr>
          <p:cNvPr id="36" name="直線矢印コネクタ 35">
            <a:extLst>
              <a:ext uri="{FF2B5EF4-FFF2-40B4-BE49-F238E27FC236}">
                <a16:creationId xmlns:a16="http://schemas.microsoft.com/office/drawing/2014/main" id="{8CB281A2-211D-4E09-850F-71E8EA891066}"/>
              </a:ext>
            </a:extLst>
          </p:cNvPr>
          <p:cNvCxnSpPr>
            <a:cxnSpLocks/>
            <a:stCxn id="18" idx="2"/>
          </p:cNvCxnSpPr>
          <p:nvPr/>
        </p:nvCxnSpPr>
        <p:spPr>
          <a:xfrm flipH="1">
            <a:off x="6371805" y="2925679"/>
            <a:ext cx="1866569" cy="2410885"/>
          </a:xfrm>
          <a:prstGeom prst="straightConnector1">
            <a:avLst/>
          </a:prstGeom>
          <a:ln w="28575">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4" name="コネクタ: カギ線 43">
            <a:extLst>
              <a:ext uri="{FF2B5EF4-FFF2-40B4-BE49-F238E27FC236}">
                <a16:creationId xmlns:a16="http://schemas.microsoft.com/office/drawing/2014/main" id="{C1E0E461-2B7A-4693-BDEC-6ECC56689D71}"/>
              </a:ext>
            </a:extLst>
          </p:cNvPr>
          <p:cNvCxnSpPr>
            <a:cxnSpLocks/>
          </p:cNvCxnSpPr>
          <p:nvPr/>
        </p:nvCxnSpPr>
        <p:spPr>
          <a:xfrm rot="10800000" flipV="1">
            <a:off x="6156177" y="4980301"/>
            <a:ext cx="288000" cy="442800"/>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コネクタ: カギ線 45">
            <a:extLst>
              <a:ext uri="{FF2B5EF4-FFF2-40B4-BE49-F238E27FC236}">
                <a16:creationId xmlns:a16="http://schemas.microsoft.com/office/drawing/2014/main" id="{768D0FFF-DAB8-4152-891B-C49F4945601B}"/>
              </a:ext>
            </a:extLst>
          </p:cNvPr>
          <p:cNvCxnSpPr>
            <a:stCxn id="20" idx="3"/>
          </p:cNvCxnSpPr>
          <p:nvPr/>
        </p:nvCxnSpPr>
        <p:spPr>
          <a:xfrm>
            <a:off x="5291944" y="4970679"/>
            <a:ext cx="396000" cy="442349"/>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コネクタ: カギ線 47">
            <a:extLst>
              <a:ext uri="{FF2B5EF4-FFF2-40B4-BE49-F238E27FC236}">
                <a16:creationId xmlns:a16="http://schemas.microsoft.com/office/drawing/2014/main" id="{27795A98-24FF-43EA-A928-2F7C6073EE97}"/>
              </a:ext>
            </a:extLst>
          </p:cNvPr>
          <p:cNvCxnSpPr>
            <a:stCxn id="22" idx="1"/>
            <a:endCxn id="19" idx="3"/>
          </p:cNvCxnSpPr>
          <p:nvPr/>
        </p:nvCxnSpPr>
        <p:spPr>
          <a:xfrm rot="10800000">
            <a:off x="6905872" y="5548586"/>
            <a:ext cx="330424" cy="0"/>
          </a:xfrm>
          <a:prstGeom prst="bent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1BD07D4E-CC5A-48BB-A6CD-D0E7AF9363C5}"/>
              </a:ext>
            </a:extLst>
          </p:cNvPr>
          <p:cNvCxnSpPr>
            <a:stCxn id="24" idx="3"/>
            <a:endCxn id="19" idx="1"/>
          </p:cNvCxnSpPr>
          <p:nvPr/>
        </p:nvCxnSpPr>
        <p:spPr>
          <a:xfrm flipV="1">
            <a:off x="4716016" y="5545657"/>
            <a:ext cx="284590" cy="2929"/>
          </a:xfrm>
          <a:prstGeom prst="bent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D0583FF-02E1-42BD-B029-4E87C30F16B5}"/>
              </a:ext>
            </a:extLst>
          </p:cNvPr>
          <p:cNvSpPr txBox="1"/>
          <p:nvPr/>
        </p:nvSpPr>
        <p:spPr>
          <a:xfrm>
            <a:off x="720000" y="5949280"/>
            <a:ext cx="7704000" cy="288000"/>
          </a:xfrm>
          <a:prstGeom prst="rect">
            <a:avLst/>
          </a:prstGeom>
          <a:noFill/>
        </p:spPr>
        <p:txBody>
          <a:bodyPr wrap="square" rtlCol="0">
            <a:spAutoFit/>
          </a:bodyPr>
          <a:lstStyle/>
          <a:p>
            <a:r>
              <a:rPr kumimoji="1" lang="ja-JP" altLang="en-US" sz="1200" dirty="0"/>
              <a:t>リボンについては　</a:t>
            </a:r>
            <a:r>
              <a:rPr lang="en-US" altLang="ja-JP" sz="1200" dirty="0">
                <a:hlinkClick r:id="rId5"/>
              </a:rPr>
              <a:t>https://msdn.microsoft.com/ja-jp/library/windows/desktop/cc872782.aspx</a:t>
            </a:r>
            <a:r>
              <a:rPr lang="ja-JP" altLang="en-US" sz="1200" dirty="0"/>
              <a:t>　を参照</a:t>
            </a:r>
            <a:endParaRPr kumimoji="1" lang="ja-JP" altLang="en-US" sz="1200" dirty="0"/>
          </a:p>
        </p:txBody>
      </p:sp>
      <p:sp>
        <p:nvSpPr>
          <p:cNvPr id="21" name="線吹き出し 1 (枠付き) 20"/>
          <p:cNvSpPr/>
          <p:nvPr/>
        </p:nvSpPr>
        <p:spPr>
          <a:xfrm>
            <a:off x="6444208" y="4832179"/>
            <a:ext cx="1908000" cy="276999"/>
          </a:xfrm>
          <a:prstGeom prst="rect">
            <a:avLst/>
          </a:prstGeom>
          <a:solidFill>
            <a:schemeClr val="bg1"/>
          </a:solidFill>
          <a:ln w="1270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sz="1200" dirty="0">
                <a:solidFill>
                  <a:srgbClr val="FF0000"/>
                </a:solidFill>
                <a:latin typeface="+mj-ea"/>
                <a:ea typeface="+mj-ea"/>
              </a:rPr>
              <a:t>[</a:t>
            </a:r>
            <a:r>
              <a:rPr lang="ja-JP" altLang="en-US" sz="1200" dirty="0">
                <a:solidFill>
                  <a:srgbClr val="FF0000"/>
                </a:solidFill>
                <a:latin typeface="+mj-ea"/>
                <a:ea typeface="+mj-ea"/>
              </a:rPr>
              <a:t>最大化</a:t>
            </a:r>
            <a:r>
              <a:rPr lang="en-US" altLang="ja-JP" sz="1200" dirty="0">
                <a:solidFill>
                  <a:srgbClr val="FF0000"/>
                </a:solidFill>
                <a:latin typeface="+mj-ea"/>
                <a:ea typeface="+mj-ea"/>
              </a:rPr>
              <a:t>/</a:t>
            </a:r>
            <a:r>
              <a:rPr lang="ja-JP" altLang="en-US" sz="1200" dirty="0">
                <a:solidFill>
                  <a:srgbClr val="FF0000"/>
                </a:solidFill>
                <a:latin typeface="+mj-ea"/>
                <a:ea typeface="+mj-ea"/>
              </a:rPr>
              <a:t>元に戻す</a:t>
            </a:r>
            <a:r>
              <a:rPr lang="en-US" altLang="ja-JP" sz="1200" dirty="0">
                <a:solidFill>
                  <a:srgbClr val="FF0000"/>
                </a:solidFill>
                <a:latin typeface="+mj-ea"/>
                <a:ea typeface="+mj-ea"/>
              </a:rPr>
              <a:t>]</a:t>
            </a:r>
            <a:r>
              <a:rPr lang="ja-JP" altLang="en-US" sz="1200" dirty="0">
                <a:solidFill>
                  <a:srgbClr val="FF0000"/>
                </a:solidFill>
                <a:latin typeface="+mj-ea"/>
                <a:ea typeface="+mj-ea"/>
              </a:rPr>
              <a:t>ボタン</a:t>
            </a:r>
            <a:endParaRPr kumimoji="1" lang="ja-JP" altLang="en-US" sz="1200" dirty="0">
              <a:solidFill>
                <a:srgbClr val="FF0000"/>
              </a:solidFill>
              <a:latin typeface="+mj-ea"/>
              <a:ea typeface="+mj-ea"/>
            </a:endParaRPr>
          </a:p>
        </p:txBody>
      </p:sp>
      <p:sp>
        <p:nvSpPr>
          <p:cNvPr id="53" name="楕円 52">
            <a:extLst>
              <a:ext uri="{FF2B5EF4-FFF2-40B4-BE49-F238E27FC236}">
                <a16:creationId xmlns:a16="http://schemas.microsoft.com/office/drawing/2014/main" id="{D51ECDE1-59FA-441A-8756-F7563E4271AE}"/>
              </a:ext>
            </a:extLst>
          </p:cNvPr>
          <p:cNvSpPr/>
          <p:nvPr/>
        </p:nvSpPr>
        <p:spPr>
          <a:xfrm>
            <a:off x="2481948" y="3727993"/>
            <a:ext cx="161570" cy="16157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7" grpId="0" animBg="1"/>
      <p:bldP spid="18" grpId="0" animBg="1"/>
      <p:bldP spid="20" grpId="0" animBg="1"/>
      <p:bldP spid="22" grpId="0" animBg="1"/>
      <p:bldP spid="24" grpId="0" animBg="1"/>
      <p:bldP spid="29" grpId="0" animBg="1"/>
      <p:bldP spid="2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ja-JP" altLang="en-US" sz="3600" dirty="0"/>
              <a:t>おしまい</a:t>
            </a:r>
          </a:p>
        </p:txBody>
      </p:sp>
      <p:pic>
        <p:nvPicPr>
          <p:cNvPr id="1026" name="Picture 2" descr="C:\Users\Komazawa Tsutomu\AppData\Local\Microsoft\Windows\Temporary Internet Files\Content.IE5\2VEDU0XM\MCj04257700000[1].wmf"/>
          <p:cNvPicPr>
            <a:picLocks noGrp="1" noChangeAspect="1" noChangeArrowheads="1"/>
          </p:cNvPicPr>
          <p:nvPr>
            <p:ph idx="1"/>
          </p:nvPr>
        </p:nvPicPr>
        <p:blipFill>
          <a:blip r:embed="rId3" cstate="print"/>
          <a:stretch>
            <a:fillRect/>
          </a:stretch>
        </p:blipFill>
        <p:spPr bwMode="auto">
          <a:xfrm>
            <a:off x="3776006" y="2902848"/>
            <a:ext cx="1591988" cy="1920667"/>
          </a:xfrm>
          <a:prstGeom prst="rect">
            <a:avLst/>
          </a:prstGeom>
          <a:noFill/>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70</a:t>
            </a:fld>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kumimoji="1" lang="en-US" altLang="ja-JP" sz="3600" dirty="0"/>
              <a:t>Excel 2016</a:t>
            </a:r>
            <a:r>
              <a:rPr kumimoji="1" lang="ja-JP" altLang="en-US" sz="3600" dirty="0"/>
              <a:t>の作業画面</a:t>
            </a:r>
          </a:p>
        </p:txBody>
      </p:sp>
      <p:pic>
        <p:nvPicPr>
          <p:cNvPr id="4" name="コンテンツ プレースホル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487136"/>
            <a:ext cx="8229600" cy="3246120"/>
          </a:xfrm>
          <a:ln>
            <a:solidFill>
              <a:schemeClr val="accent6">
                <a:lumMod val="50000"/>
              </a:schemeClr>
            </a:solidFill>
          </a:ln>
        </p:spPr>
      </p:pic>
      <p:sp>
        <p:nvSpPr>
          <p:cNvPr id="5" name="日付プレースホルダ 4"/>
          <p:cNvSpPr>
            <a:spLocks noGrp="1"/>
          </p:cNvSpPr>
          <p:nvPr>
            <p:ph type="dt" sz="half" idx="10"/>
          </p:nvPr>
        </p:nvSpPr>
        <p:spPr/>
        <p:txBody>
          <a:bodyPr/>
          <a:lstStyle/>
          <a:p>
            <a:r>
              <a:rPr kumimoji="1" lang="en-US" altLang="ja-JP"/>
              <a:t>2018/5/7</a:t>
            </a:r>
            <a:endParaRPr kumimoji="1" lang="ja-JP" altLang="en-US"/>
          </a:p>
        </p:txBody>
      </p:sp>
      <p:sp>
        <p:nvSpPr>
          <p:cNvPr id="7" name="フッター プレースホルダ 6"/>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8</a:t>
            </a:fld>
            <a:endParaRPr kumimoji="1" lang="ja-JP" altLang="en-US" dirty="0"/>
          </a:p>
        </p:txBody>
      </p:sp>
      <p:sp>
        <p:nvSpPr>
          <p:cNvPr id="8" name="線吹き出し 2 (枠付き) 7"/>
          <p:cNvSpPr/>
          <p:nvPr/>
        </p:nvSpPr>
        <p:spPr>
          <a:xfrm>
            <a:off x="570000" y="2139589"/>
            <a:ext cx="1599496" cy="307777"/>
          </a:xfrm>
          <a:prstGeom prst="rect">
            <a:avLst/>
          </a:prstGeom>
          <a:noFill/>
          <a:ln>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dirty="0">
                <a:solidFill>
                  <a:srgbClr val="FF0000"/>
                </a:solidFill>
              </a:rPr>
              <a:t>全セル選択ツール</a:t>
            </a:r>
            <a:endParaRPr kumimoji="1" lang="ja-JP" altLang="en-US" sz="1400" dirty="0">
              <a:solidFill>
                <a:srgbClr val="FF0000"/>
              </a:solidFill>
            </a:endParaRPr>
          </a:p>
        </p:txBody>
      </p:sp>
      <p:sp>
        <p:nvSpPr>
          <p:cNvPr id="9" name="正方形/長方形 8"/>
          <p:cNvSpPr/>
          <p:nvPr/>
        </p:nvSpPr>
        <p:spPr>
          <a:xfrm>
            <a:off x="456260" y="2689670"/>
            <a:ext cx="214314"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 name="線吹き出し 2 (枠付き) 9"/>
          <p:cNvSpPr/>
          <p:nvPr/>
        </p:nvSpPr>
        <p:spPr>
          <a:xfrm>
            <a:off x="4211960" y="2139589"/>
            <a:ext cx="720000" cy="307777"/>
          </a:xfrm>
          <a:prstGeom prst="flowChartProcess">
            <a:avLst/>
          </a:prstGeom>
          <a:noFill/>
          <a:ln w="1270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dirty="0">
                <a:solidFill>
                  <a:srgbClr val="FF0000"/>
                </a:solidFill>
              </a:rPr>
              <a:t>列番号</a:t>
            </a:r>
            <a:endParaRPr kumimoji="1" lang="ja-JP" altLang="en-US" sz="1400" dirty="0">
              <a:solidFill>
                <a:srgbClr val="FF0000"/>
              </a:solidFill>
            </a:endParaRPr>
          </a:p>
        </p:txBody>
      </p:sp>
      <p:sp>
        <p:nvSpPr>
          <p:cNvPr id="11" name="円/楕円 10"/>
          <p:cNvSpPr/>
          <p:nvPr/>
        </p:nvSpPr>
        <p:spPr>
          <a:xfrm>
            <a:off x="3988050" y="2687684"/>
            <a:ext cx="180000" cy="1800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2" name="線吹き出し 2 (枠付き) 11"/>
          <p:cNvSpPr/>
          <p:nvPr/>
        </p:nvSpPr>
        <p:spPr>
          <a:xfrm>
            <a:off x="1629496" y="3074665"/>
            <a:ext cx="540000" cy="307777"/>
          </a:xfrm>
          <a:prstGeom prst="callout2">
            <a:avLst>
              <a:gd name="adj1" fmla="val 44983"/>
              <a:gd name="adj2" fmla="val -8561"/>
              <a:gd name="adj3" fmla="val 47275"/>
              <a:gd name="adj4" fmla="val -57976"/>
              <a:gd name="adj5" fmla="val -73847"/>
              <a:gd name="adj6" fmla="val -108347"/>
            </a:avLst>
          </a:pr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dirty="0">
                <a:solidFill>
                  <a:srgbClr val="FF0000"/>
                </a:solidFill>
              </a:rPr>
              <a:t>セル</a:t>
            </a:r>
            <a:endParaRPr kumimoji="1" lang="ja-JP" altLang="en-US" sz="1400" dirty="0">
              <a:solidFill>
                <a:srgbClr val="FF0000"/>
              </a:solidFill>
            </a:endParaRPr>
          </a:p>
        </p:txBody>
      </p:sp>
      <p:sp>
        <p:nvSpPr>
          <p:cNvPr id="13" name="線吹き出し 2 (枠付き) 12"/>
          <p:cNvSpPr/>
          <p:nvPr/>
        </p:nvSpPr>
        <p:spPr>
          <a:xfrm>
            <a:off x="868925" y="3301885"/>
            <a:ext cx="893503" cy="307777"/>
          </a:xfrm>
          <a:prstGeom prst="flowChartProcess">
            <a:avLst/>
          </a:prstGeom>
          <a:noFill/>
          <a:ln>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dirty="0">
                <a:solidFill>
                  <a:srgbClr val="FF0000"/>
                </a:solidFill>
              </a:rPr>
              <a:t>行番号</a:t>
            </a:r>
            <a:endParaRPr kumimoji="1" lang="ja-JP" altLang="en-US" sz="1400" dirty="0">
              <a:solidFill>
                <a:srgbClr val="FF0000"/>
              </a:solidFill>
            </a:endParaRPr>
          </a:p>
        </p:txBody>
      </p:sp>
      <p:sp>
        <p:nvSpPr>
          <p:cNvPr id="14" name="線吹き出し 2 (枠付き) 13"/>
          <p:cNvSpPr/>
          <p:nvPr/>
        </p:nvSpPr>
        <p:spPr>
          <a:xfrm>
            <a:off x="575680" y="5011168"/>
            <a:ext cx="1116000" cy="307777"/>
          </a:xfrm>
          <a:prstGeom prst="flowChartProcess">
            <a:avLst/>
          </a:prstGeom>
          <a:noFill/>
          <a:ln>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dirty="0">
                <a:solidFill>
                  <a:srgbClr val="FF0000"/>
                </a:solidFill>
              </a:rPr>
              <a:t>シート見出し</a:t>
            </a:r>
            <a:endParaRPr kumimoji="1" lang="ja-JP" altLang="en-US" sz="1400" dirty="0">
              <a:solidFill>
                <a:srgbClr val="FF0000"/>
              </a:solidFill>
            </a:endParaRPr>
          </a:p>
        </p:txBody>
      </p:sp>
      <p:sp>
        <p:nvSpPr>
          <p:cNvPr id="16" name="正方形/長方形 15"/>
          <p:cNvSpPr/>
          <p:nvPr/>
        </p:nvSpPr>
        <p:spPr>
          <a:xfrm>
            <a:off x="5506372" y="5452598"/>
            <a:ext cx="3240000" cy="144000"/>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 name="線吹き出し 2 (枠付き) 17"/>
          <p:cNvSpPr/>
          <p:nvPr/>
        </p:nvSpPr>
        <p:spPr>
          <a:xfrm>
            <a:off x="4218324" y="5847418"/>
            <a:ext cx="504000" cy="523220"/>
          </a:xfrm>
          <a:prstGeom prst="flowChartProcess">
            <a:avLst/>
          </a:prstGeom>
          <a:noFill/>
          <a:ln w="1270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dirty="0">
                <a:solidFill>
                  <a:srgbClr val="FF0000"/>
                </a:solidFill>
              </a:rPr>
              <a:t>標準</a:t>
            </a:r>
            <a:endParaRPr kumimoji="1" lang="ja-JP" altLang="en-US" sz="1400" dirty="0">
              <a:solidFill>
                <a:srgbClr val="FF0000"/>
              </a:solidFill>
            </a:endParaRPr>
          </a:p>
        </p:txBody>
      </p:sp>
      <p:sp>
        <p:nvSpPr>
          <p:cNvPr id="20" name="正方形/長方形 19"/>
          <p:cNvSpPr/>
          <p:nvPr/>
        </p:nvSpPr>
        <p:spPr>
          <a:xfrm>
            <a:off x="323528" y="4346853"/>
            <a:ext cx="8366760" cy="3062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2"/>
                </a:solidFill>
              </a:rPr>
              <a:t>行</a:t>
            </a:r>
          </a:p>
        </p:txBody>
      </p:sp>
      <p:sp>
        <p:nvSpPr>
          <p:cNvPr id="21" name="正方形/長方形 20"/>
          <p:cNvSpPr/>
          <p:nvPr/>
        </p:nvSpPr>
        <p:spPr>
          <a:xfrm>
            <a:off x="3828017" y="2660174"/>
            <a:ext cx="500066" cy="2808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accent3"/>
                </a:solidFill>
              </a:rPr>
              <a:t>列</a:t>
            </a:r>
          </a:p>
        </p:txBody>
      </p:sp>
      <p:sp>
        <p:nvSpPr>
          <p:cNvPr id="22" name="線吹き出し 2 (枠付き) 21"/>
          <p:cNvSpPr/>
          <p:nvPr/>
        </p:nvSpPr>
        <p:spPr>
          <a:xfrm>
            <a:off x="6660408" y="5011168"/>
            <a:ext cx="1584000" cy="307777"/>
          </a:xfrm>
          <a:prstGeom prst="flowChartProcess">
            <a:avLst/>
          </a:prstGeom>
          <a:noFill/>
          <a:ln>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dirty="0">
                <a:solidFill>
                  <a:srgbClr val="FF0000"/>
                </a:solidFill>
              </a:rPr>
              <a:t>水平スクロールバー</a:t>
            </a:r>
            <a:endParaRPr kumimoji="1" lang="ja-JP" altLang="en-US" sz="1400" dirty="0">
              <a:solidFill>
                <a:srgbClr val="FF0000"/>
              </a:solidFill>
            </a:endParaRPr>
          </a:p>
        </p:txBody>
      </p:sp>
      <p:sp>
        <p:nvSpPr>
          <p:cNvPr id="23" name="線吹き出し 2 (枠付き) 22"/>
          <p:cNvSpPr/>
          <p:nvPr/>
        </p:nvSpPr>
        <p:spPr>
          <a:xfrm>
            <a:off x="6516392" y="3413611"/>
            <a:ext cx="1584000" cy="307777"/>
          </a:xfrm>
          <a:prstGeom prst="flowChartProcess">
            <a:avLst/>
          </a:prstGeom>
          <a:noFill/>
          <a:ln w="1270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dirty="0">
                <a:solidFill>
                  <a:srgbClr val="FF0000"/>
                </a:solidFill>
              </a:rPr>
              <a:t>垂直スクロールバー</a:t>
            </a:r>
            <a:endParaRPr kumimoji="1" lang="ja-JP" altLang="en-US" sz="1400" dirty="0">
              <a:solidFill>
                <a:srgbClr val="FF0000"/>
              </a:solidFill>
            </a:endParaRPr>
          </a:p>
        </p:txBody>
      </p:sp>
      <p:cxnSp>
        <p:nvCxnSpPr>
          <p:cNvPr id="24" name="コネクタ: カギ線 23">
            <a:extLst>
              <a:ext uri="{FF2B5EF4-FFF2-40B4-BE49-F238E27FC236}">
                <a16:creationId xmlns:a16="http://schemas.microsoft.com/office/drawing/2014/main" id="{D86D3B67-7DC8-4E04-AD8C-00DCA693C503}"/>
              </a:ext>
            </a:extLst>
          </p:cNvPr>
          <p:cNvCxnSpPr>
            <a:cxnSpLocks/>
            <a:stCxn id="8" idx="1"/>
            <a:endCxn id="9" idx="0"/>
          </p:cNvCxnSpPr>
          <p:nvPr/>
        </p:nvCxnSpPr>
        <p:spPr>
          <a:xfrm rot="10800000" flipV="1">
            <a:off x="563418" y="2293478"/>
            <a:ext cx="6583" cy="396192"/>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コネクタ: カギ線 25">
            <a:extLst>
              <a:ext uri="{FF2B5EF4-FFF2-40B4-BE49-F238E27FC236}">
                <a16:creationId xmlns:a16="http://schemas.microsoft.com/office/drawing/2014/main" id="{97EDB234-A512-452B-8623-B9CD688AB051}"/>
              </a:ext>
            </a:extLst>
          </p:cNvPr>
          <p:cNvCxnSpPr>
            <a:stCxn id="10" idx="1"/>
            <a:endCxn id="11" idx="0"/>
          </p:cNvCxnSpPr>
          <p:nvPr/>
        </p:nvCxnSpPr>
        <p:spPr>
          <a:xfrm rot="10800000" flipV="1">
            <a:off x="4078050" y="2293478"/>
            <a:ext cx="133910" cy="394206"/>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円/楕円 10">
            <a:extLst>
              <a:ext uri="{FF2B5EF4-FFF2-40B4-BE49-F238E27FC236}">
                <a16:creationId xmlns:a16="http://schemas.microsoft.com/office/drawing/2014/main" id="{ED2ADA44-0098-4237-9CB4-05D7DF577048}"/>
              </a:ext>
            </a:extLst>
          </p:cNvPr>
          <p:cNvSpPr/>
          <p:nvPr/>
        </p:nvSpPr>
        <p:spPr>
          <a:xfrm>
            <a:off x="489666" y="3378268"/>
            <a:ext cx="144000" cy="1440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33" name="直線矢印コネクタ 32">
            <a:extLst>
              <a:ext uri="{FF2B5EF4-FFF2-40B4-BE49-F238E27FC236}">
                <a16:creationId xmlns:a16="http://schemas.microsoft.com/office/drawing/2014/main" id="{397AFBCC-5811-42CD-9241-8A8A33D66E32}"/>
              </a:ext>
            </a:extLst>
          </p:cNvPr>
          <p:cNvCxnSpPr>
            <a:cxnSpLocks/>
          </p:cNvCxnSpPr>
          <p:nvPr/>
        </p:nvCxnSpPr>
        <p:spPr>
          <a:xfrm flipV="1">
            <a:off x="8100392" y="3567499"/>
            <a:ext cx="504056" cy="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DD539DAD-AB3A-41C8-8F01-A44C7C36DEF3}"/>
              </a:ext>
            </a:extLst>
          </p:cNvPr>
          <p:cNvCxnSpPr>
            <a:cxnSpLocks/>
          </p:cNvCxnSpPr>
          <p:nvPr/>
        </p:nvCxnSpPr>
        <p:spPr>
          <a:xfrm>
            <a:off x="1229542" y="5244564"/>
            <a:ext cx="0" cy="2136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DC14C6E5-37AE-4CDB-8D56-97996A3C71D9}"/>
              </a:ext>
            </a:extLst>
          </p:cNvPr>
          <p:cNvCxnSpPr>
            <a:cxnSpLocks/>
          </p:cNvCxnSpPr>
          <p:nvPr/>
        </p:nvCxnSpPr>
        <p:spPr>
          <a:xfrm>
            <a:off x="7452320" y="5303556"/>
            <a:ext cx="0" cy="2136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5FCB4578-02A4-4D3E-AE47-5D836EFD66D9}"/>
              </a:ext>
            </a:extLst>
          </p:cNvPr>
          <p:cNvSpPr/>
          <p:nvPr/>
        </p:nvSpPr>
        <p:spPr>
          <a:xfrm rot="5400000">
            <a:off x="7225814" y="4043907"/>
            <a:ext cx="2772000" cy="14400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57" name="直線矢印コネクタ 56">
            <a:extLst>
              <a:ext uri="{FF2B5EF4-FFF2-40B4-BE49-F238E27FC236}">
                <a16:creationId xmlns:a16="http://schemas.microsoft.com/office/drawing/2014/main" id="{8320ADC8-26AF-4A28-B842-AFD94CE26A7F}"/>
              </a:ext>
            </a:extLst>
          </p:cNvPr>
          <p:cNvCxnSpPr>
            <a:cxnSpLocks/>
            <a:endCxn id="27" idx="6"/>
          </p:cNvCxnSpPr>
          <p:nvPr/>
        </p:nvCxnSpPr>
        <p:spPr>
          <a:xfrm flipH="1">
            <a:off x="633666" y="3436452"/>
            <a:ext cx="32325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線吹き出し 2 (枠付き) 17">
            <a:extLst>
              <a:ext uri="{FF2B5EF4-FFF2-40B4-BE49-F238E27FC236}">
                <a16:creationId xmlns:a16="http://schemas.microsoft.com/office/drawing/2014/main" id="{140B38CE-A877-4336-9A91-8C2C6C7E2D3D}"/>
              </a:ext>
            </a:extLst>
          </p:cNvPr>
          <p:cNvSpPr/>
          <p:nvPr/>
        </p:nvSpPr>
        <p:spPr>
          <a:xfrm>
            <a:off x="4773342" y="5960576"/>
            <a:ext cx="1404000" cy="307777"/>
          </a:xfrm>
          <a:prstGeom prst="flowChartProcess">
            <a:avLst/>
          </a:prstGeom>
          <a:noFill/>
          <a:ln w="1270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dirty="0">
                <a:solidFill>
                  <a:srgbClr val="FF0000"/>
                </a:solidFill>
              </a:rPr>
              <a:t>ページレイアウト</a:t>
            </a:r>
            <a:endParaRPr kumimoji="1" lang="ja-JP" altLang="en-US" sz="1400" dirty="0">
              <a:solidFill>
                <a:srgbClr val="FF0000"/>
              </a:solidFill>
            </a:endParaRPr>
          </a:p>
        </p:txBody>
      </p:sp>
      <p:sp>
        <p:nvSpPr>
          <p:cNvPr id="60" name="線吹き出し 2 (枠付き) 17">
            <a:extLst>
              <a:ext uri="{FF2B5EF4-FFF2-40B4-BE49-F238E27FC236}">
                <a16:creationId xmlns:a16="http://schemas.microsoft.com/office/drawing/2014/main" id="{52F2ACC7-069D-4604-AF9F-A00A63C30E2D}"/>
              </a:ext>
            </a:extLst>
          </p:cNvPr>
          <p:cNvSpPr/>
          <p:nvPr/>
        </p:nvSpPr>
        <p:spPr>
          <a:xfrm>
            <a:off x="6257856" y="5967267"/>
            <a:ext cx="1584000" cy="307777"/>
          </a:xfrm>
          <a:prstGeom prst="flowChartProcess">
            <a:avLst/>
          </a:prstGeom>
          <a:noFill/>
          <a:ln w="1270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dirty="0">
                <a:solidFill>
                  <a:srgbClr val="FF0000"/>
                </a:solidFill>
              </a:rPr>
              <a:t>改ページプレビュー</a:t>
            </a:r>
            <a:endParaRPr kumimoji="1" lang="ja-JP" altLang="en-US" sz="1400" dirty="0">
              <a:solidFill>
                <a:srgbClr val="FF0000"/>
              </a:solidFill>
            </a:endParaRPr>
          </a:p>
        </p:txBody>
      </p:sp>
      <p:sp>
        <p:nvSpPr>
          <p:cNvPr id="61" name="線吹き出し 2 (枠付き) 17">
            <a:extLst>
              <a:ext uri="{FF2B5EF4-FFF2-40B4-BE49-F238E27FC236}">
                <a16:creationId xmlns:a16="http://schemas.microsoft.com/office/drawing/2014/main" id="{9D873D2B-69D6-44AD-831A-D10AA2DE426B}"/>
              </a:ext>
            </a:extLst>
          </p:cNvPr>
          <p:cNvSpPr/>
          <p:nvPr/>
        </p:nvSpPr>
        <p:spPr>
          <a:xfrm>
            <a:off x="7812432" y="5967167"/>
            <a:ext cx="648000" cy="307777"/>
          </a:xfrm>
          <a:prstGeom prst="flowChartProcess">
            <a:avLst/>
          </a:prstGeom>
          <a:noFill/>
          <a:ln w="1270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1400" dirty="0">
                <a:solidFill>
                  <a:srgbClr val="FF0000"/>
                </a:solidFill>
              </a:rPr>
              <a:t>ズーム</a:t>
            </a:r>
          </a:p>
        </p:txBody>
      </p:sp>
      <p:cxnSp>
        <p:nvCxnSpPr>
          <p:cNvPr id="63" name="直線矢印コネクタ 62">
            <a:extLst>
              <a:ext uri="{FF2B5EF4-FFF2-40B4-BE49-F238E27FC236}">
                <a16:creationId xmlns:a16="http://schemas.microsoft.com/office/drawing/2014/main" id="{0A16AE47-B0B7-48F7-AAD7-219BD3E2AC0F}"/>
              </a:ext>
            </a:extLst>
          </p:cNvPr>
          <p:cNvCxnSpPr>
            <a:stCxn id="61" idx="0"/>
          </p:cNvCxnSpPr>
          <p:nvPr/>
        </p:nvCxnSpPr>
        <p:spPr>
          <a:xfrm flipH="1" flipV="1">
            <a:off x="8100392" y="5773503"/>
            <a:ext cx="36040" cy="1936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D0712FD4-11C8-4123-B0A3-E90601EB1975}"/>
              </a:ext>
            </a:extLst>
          </p:cNvPr>
          <p:cNvCxnSpPr/>
          <p:nvPr/>
        </p:nvCxnSpPr>
        <p:spPr>
          <a:xfrm flipV="1">
            <a:off x="7474442" y="5764735"/>
            <a:ext cx="0" cy="1882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E33E5B49-3040-4C76-9F34-DBDDD59BDF06}"/>
              </a:ext>
            </a:extLst>
          </p:cNvPr>
          <p:cNvCxnSpPr>
            <a:cxnSpLocks/>
            <a:stCxn id="18" idx="0"/>
          </p:cNvCxnSpPr>
          <p:nvPr/>
        </p:nvCxnSpPr>
        <p:spPr>
          <a:xfrm rot="5400000" flipH="1" flipV="1">
            <a:off x="5626781" y="4510989"/>
            <a:ext cx="179973" cy="2492887"/>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コネクタ: カギ線 76">
            <a:extLst>
              <a:ext uri="{FF2B5EF4-FFF2-40B4-BE49-F238E27FC236}">
                <a16:creationId xmlns:a16="http://schemas.microsoft.com/office/drawing/2014/main" id="{C056FF9E-5784-4130-9843-2AF7C504C8BD}"/>
              </a:ext>
            </a:extLst>
          </p:cNvPr>
          <p:cNvCxnSpPr>
            <a:cxnSpLocks/>
          </p:cNvCxnSpPr>
          <p:nvPr/>
        </p:nvCxnSpPr>
        <p:spPr>
          <a:xfrm rot="16200000" flipH="1">
            <a:off x="6325867" y="5066449"/>
            <a:ext cx="4921" cy="1853450"/>
          </a:xfrm>
          <a:prstGeom prst="bentConnector4">
            <a:avLst>
              <a:gd name="adj1" fmla="val 0"/>
              <a:gd name="adj2" fmla="val 68938"/>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D48A3E31-B0CF-46AC-9BC5-57BA078A03D8}"/>
              </a:ext>
            </a:extLst>
          </p:cNvPr>
          <p:cNvCxnSpPr/>
          <p:nvPr/>
        </p:nvCxnSpPr>
        <p:spPr>
          <a:xfrm flipV="1">
            <a:off x="7255053" y="5764885"/>
            <a:ext cx="0" cy="216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線吹き出し 2 (枠付き) 17">
            <a:extLst>
              <a:ext uri="{FF2B5EF4-FFF2-40B4-BE49-F238E27FC236}">
                <a16:creationId xmlns:a16="http://schemas.microsoft.com/office/drawing/2014/main" id="{79AC84C6-A9FF-458C-B409-6C886091860E}"/>
              </a:ext>
            </a:extLst>
          </p:cNvPr>
          <p:cNvSpPr/>
          <p:nvPr/>
        </p:nvSpPr>
        <p:spPr>
          <a:xfrm>
            <a:off x="467544" y="5960476"/>
            <a:ext cx="2196000" cy="307777"/>
          </a:xfrm>
          <a:prstGeom prst="flowChartProcess">
            <a:avLst/>
          </a:prstGeom>
          <a:noFill/>
          <a:ln w="1270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dirty="0">
                <a:solidFill>
                  <a:srgbClr val="FF0000"/>
                </a:solidFill>
              </a:rPr>
              <a:t>マクロ記録 開始</a:t>
            </a:r>
            <a:r>
              <a:rPr lang="en-US" altLang="ja-JP" sz="1400" dirty="0">
                <a:solidFill>
                  <a:srgbClr val="FF0000"/>
                </a:solidFill>
              </a:rPr>
              <a:t>/</a:t>
            </a:r>
            <a:r>
              <a:rPr lang="ja-JP" altLang="en-US" sz="1400" dirty="0">
                <a:solidFill>
                  <a:srgbClr val="FF0000"/>
                </a:solidFill>
              </a:rPr>
              <a:t>終了ボタン</a:t>
            </a:r>
            <a:endParaRPr kumimoji="1" lang="ja-JP" altLang="en-US" sz="1400" dirty="0">
              <a:solidFill>
                <a:srgbClr val="FF0000"/>
              </a:solidFill>
            </a:endParaRPr>
          </a:p>
        </p:txBody>
      </p:sp>
      <p:cxnSp>
        <p:nvCxnSpPr>
          <p:cNvPr id="84" name="直線矢印コネクタ 83">
            <a:extLst>
              <a:ext uri="{FF2B5EF4-FFF2-40B4-BE49-F238E27FC236}">
                <a16:creationId xmlns:a16="http://schemas.microsoft.com/office/drawing/2014/main" id="{4E7A4CD0-56AD-41C4-A586-62B999CCDE50}"/>
              </a:ext>
            </a:extLst>
          </p:cNvPr>
          <p:cNvCxnSpPr/>
          <p:nvPr/>
        </p:nvCxnSpPr>
        <p:spPr>
          <a:xfrm flipV="1">
            <a:off x="927356" y="5736632"/>
            <a:ext cx="0" cy="1970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線吹き出し 2 (枠付き) 13">
            <a:extLst>
              <a:ext uri="{FF2B5EF4-FFF2-40B4-BE49-F238E27FC236}">
                <a16:creationId xmlns:a16="http://schemas.microsoft.com/office/drawing/2014/main" id="{CFC1BCE6-1574-442D-BF31-BF50474A34C6}"/>
              </a:ext>
            </a:extLst>
          </p:cNvPr>
          <p:cNvSpPr/>
          <p:nvPr/>
        </p:nvSpPr>
        <p:spPr>
          <a:xfrm>
            <a:off x="1691888" y="5011068"/>
            <a:ext cx="1872000" cy="307777"/>
          </a:xfrm>
          <a:prstGeom prst="flowChartProcess">
            <a:avLst/>
          </a:prstGeom>
          <a:noFill/>
          <a:ln>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dirty="0">
                <a:solidFill>
                  <a:srgbClr val="FF0000"/>
                </a:solidFill>
              </a:rPr>
              <a:t>新しいシート追加ボタン</a:t>
            </a:r>
            <a:endParaRPr kumimoji="1" lang="ja-JP" altLang="en-US" sz="1400" dirty="0">
              <a:solidFill>
                <a:srgbClr val="FF0000"/>
              </a:solidFill>
            </a:endParaRPr>
          </a:p>
        </p:txBody>
      </p:sp>
      <p:cxnSp>
        <p:nvCxnSpPr>
          <p:cNvPr id="87" name="コネクタ: カギ線 86">
            <a:extLst>
              <a:ext uri="{FF2B5EF4-FFF2-40B4-BE49-F238E27FC236}">
                <a16:creationId xmlns:a16="http://schemas.microsoft.com/office/drawing/2014/main" id="{7B2FE436-F352-4BA1-935E-5F43E6496242}"/>
              </a:ext>
            </a:extLst>
          </p:cNvPr>
          <p:cNvCxnSpPr/>
          <p:nvPr/>
        </p:nvCxnSpPr>
        <p:spPr>
          <a:xfrm rot="10800000" flipV="1">
            <a:off x="1713802" y="5229200"/>
            <a:ext cx="432048" cy="288000"/>
          </a:xfrm>
          <a:prstGeom prst="bentConnector3">
            <a:avLst>
              <a:gd name="adj1" fmla="val -1204"/>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B081E82-4A6D-4DDA-9476-55F7B7305DD5}"/>
              </a:ext>
            </a:extLst>
          </p:cNvPr>
          <p:cNvSpPr txBox="1"/>
          <p:nvPr/>
        </p:nvSpPr>
        <p:spPr>
          <a:xfrm>
            <a:off x="467544" y="1547500"/>
            <a:ext cx="82296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ja-JP"/>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個々のマス目をセル</a:t>
            </a:r>
            <a:r>
              <a:rPr lang="en-US" altLang="ja-JP" dirty="0"/>
              <a:t>Cell</a:t>
            </a:r>
            <a:r>
              <a:rPr lang="ja-JP" altLang="en-US" dirty="0"/>
              <a:t>といいます。セルは</a:t>
            </a:r>
            <a:r>
              <a:rPr lang="en-US" altLang="ja-JP" dirty="0"/>
              <a:t>Excel</a:t>
            </a:r>
            <a:r>
              <a:rPr lang="ja-JP" altLang="en-US" dirty="0"/>
              <a:t>の最小で基本の単位です。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5"/>
                                        </p:tgtEl>
                                        <p:attrNameLst>
                                          <p:attrName>style.visibility</p:attrName>
                                        </p:attrNameLst>
                                      </p:cBhvr>
                                      <p:to>
                                        <p:strVal val="visible"/>
                                      </p:to>
                                    </p:set>
                                    <p:anim calcmode="lin" valueType="num">
                                      <p:cBhvr additive="base">
                                        <p:cTn id="67" dur="500" fill="hold"/>
                                        <p:tgtEl>
                                          <p:spTgt spid="85"/>
                                        </p:tgtEl>
                                        <p:attrNameLst>
                                          <p:attrName>ppt_x</p:attrName>
                                        </p:attrNameLst>
                                      </p:cBhvr>
                                      <p:tavLst>
                                        <p:tav tm="0">
                                          <p:val>
                                            <p:strVal val="#ppt_x"/>
                                          </p:val>
                                        </p:tav>
                                        <p:tav tm="100000">
                                          <p:val>
                                            <p:strVal val="#ppt_x"/>
                                          </p:val>
                                        </p:tav>
                                      </p:tavLst>
                                    </p:anim>
                                    <p:anim calcmode="lin" valueType="num">
                                      <p:cBhvr additive="base">
                                        <p:cTn id="6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additive="base">
                                        <p:cTn id="85" dur="500" fill="hold"/>
                                        <p:tgtEl>
                                          <p:spTgt spid="54"/>
                                        </p:tgtEl>
                                        <p:attrNameLst>
                                          <p:attrName>ppt_x</p:attrName>
                                        </p:attrNameLst>
                                      </p:cBhvr>
                                      <p:tavLst>
                                        <p:tav tm="0">
                                          <p:val>
                                            <p:strVal val="#ppt_x"/>
                                          </p:val>
                                        </p:tav>
                                        <p:tav tm="100000">
                                          <p:val>
                                            <p:strVal val="#ppt_x"/>
                                          </p:val>
                                        </p:tav>
                                      </p:tavLst>
                                    </p:anim>
                                    <p:anim calcmode="lin" valueType="num">
                                      <p:cBhvr additive="base">
                                        <p:cTn id="8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additive="base">
                                        <p:cTn id="103" dur="500" fill="hold"/>
                                        <p:tgtEl>
                                          <p:spTgt spid="59"/>
                                        </p:tgtEl>
                                        <p:attrNameLst>
                                          <p:attrName>ppt_x</p:attrName>
                                        </p:attrNameLst>
                                      </p:cBhvr>
                                      <p:tavLst>
                                        <p:tav tm="0">
                                          <p:val>
                                            <p:strVal val="#ppt_x"/>
                                          </p:val>
                                        </p:tav>
                                        <p:tav tm="100000">
                                          <p:val>
                                            <p:strVal val="#ppt_x"/>
                                          </p:val>
                                        </p:tav>
                                      </p:tavLst>
                                    </p:anim>
                                    <p:anim calcmode="lin" valueType="num">
                                      <p:cBhvr additive="base">
                                        <p:cTn id="10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0"/>
                                        </p:tgtEl>
                                        <p:attrNameLst>
                                          <p:attrName>style.visibility</p:attrName>
                                        </p:attrNameLst>
                                      </p:cBhvr>
                                      <p:to>
                                        <p:strVal val="visible"/>
                                      </p:to>
                                    </p:set>
                                    <p:anim calcmode="lin" valueType="num">
                                      <p:cBhvr additive="base">
                                        <p:cTn id="109" dur="500" fill="hold"/>
                                        <p:tgtEl>
                                          <p:spTgt spid="60"/>
                                        </p:tgtEl>
                                        <p:attrNameLst>
                                          <p:attrName>ppt_x</p:attrName>
                                        </p:attrNameLst>
                                      </p:cBhvr>
                                      <p:tavLst>
                                        <p:tav tm="0">
                                          <p:val>
                                            <p:strVal val="#ppt_x"/>
                                          </p:val>
                                        </p:tav>
                                        <p:tav tm="100000">
                                          <p:val>
                                            <p:strVal val="#ppt_x"/>
                                          </p:val>
                                        </p:tav>
                                      </p:tavLst>
                                    </p:anim>
                                    <p:anim calcmode="lin" valueType="num">
                                      <p:cBhvr additive="base">
                                        <p:cTn id="11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additive="base">
                                        <p:cTn id="115" dur="500" fill="hold"/>
                                        <p:tgtEl>
                                          <p:spTgt spid="61"/>
                                        </p:tgtEl>
                                        <p:attrNameLst>
                                          <p:attrName>ppt_x</p:attrName>
                                        </p:attrNameLst>
                                      </p:cBhvr>
                                      <p:tavLst>
                                        <p:tav tm="0">
                                          <p:val>
                                            <p:strVal val="#ppt_x"/>
                                          </p:val>
                                        </p:tav>
                                        <p:tav tm="100000">
                                          <p:val>
                                            <p:strVal val="#ppt_x"/>
                                          </p:val>
                                        </p:tav>
                                      </p:tavLst>
                                    </p:anim>
                                    <p:anim calcmode="lin" valueType="num">
                                      <p:cBhvr additive="base">
                                        <p:cTn id="11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2"/>
                                        </p:tgtEl>
                                        <p:attrNameLst>
                                          <p:attrName>style.visibility</p:attrName>
                                        </p:attrNameLst>
                                      </p:cBhvr>
                                      <p:to>
                                        <p:strVal val="visible"/>
                                      </p:to>
                                    </p:set>
                                    <p:anim calcmode="lin" valueType="num">
                                      <p:cBhvr additive="base">
                                        <p:cTn id="121" dur="500" fill="hold"/>
                                        <p:tgtEl>
                                          <p:spTgt spid="82"/>
                                        </p:tgtEl>
                                        <p:attrNameLst>
                                          <p:attrName>ppt_x</p:attrName>
                                        </p:attrNameLst>
                                      </p:cBhvr>
                                      <p:tavLst>
                                        <p:tav tm="0">
                                          <p:val>
                                            <p:strVal val="#ppt_x"/>
                                          </p:val>
                                        </p:tav>
                                        <p:tav tm="100000">
                                          <p:val>
                                            <p:strVal val="#ppt_x"/>
                                          </p:val>
                                        </p:tav>
                                      </p:tavLst>
                                    </p:anim>
                                    <p:anim calcmode="lin" valueType="num">
                                      <p:cBhvr additive="base">
                                        <p:cTn id="122"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animBg="1"/>
      <p:bldP spid="18" grpId="0" animBg="1"/>
      <p:bldP spid="20" grpId="0" animBg="1"/>
      <p:bldP spid="21" grpId="0" animBg="1"/>
      <p:bldP spid="22" grpId="0" animBg="1"/>
      <p:bldP spid="23" grpId="0" animBg="1"/>
      <p:bldP spid="27" grpId="0" animBg="1"/>
      <p:bldP spid="54" grpId="0" animBg="1"/>
      <p:bldP spid="59" grpId="0" animBg="1"/>
      <p:bldP spid="60" grpId="0" animBg="1"/>
      <p:bldP spid="61" grpId="0" animBg="1"/>
      <p:bldP spid="82"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lang="en-US" altLang="ja-JP" sz="3600" dirty="0"/>
              <a:t>[</a:t>
            </a:r>
            <a:r>
              <a:rPr lang="ja-JP" altLang="en-US" sz="3600" dirty="0"/>
              <a:t>クイックアクセスツールバー</a:t>
            </a:r>
            <a:r>
              <a:rPr kumimoji="1" lang="en-US" altLang="ja-JP" sz="3600" dirty="0"/>
              <a:t>]</a:t>
            </a:r>
            <a:r>
              <a:rPr kumimoji="1" lang="ja-JP" altLang="en-US" sz="3600" dirty="0"/>
              <a:t> の</a:t>
            </a:r>
            <a:br>
              <a:rPr kumimoji="1" lang="en-US" altLang="ja-JP" sz="3600" dirty="0"/>
            </a:br>
            <a:r>
              <a:rPr kumimoji="1" lang="ja-JP" altLang="en-US" sz="3600" dirty="0"/>
              <a:t>ユーザー設定</a:t>
            </a:r>
          </a:p>
        </p:txBody>
      </p:sp>
      <p:pic>
        <p:nvPicPr>
          <p:cNvPr id="7" name="コンテンツ プレースホル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9712" y="2513677"/>
            <a:ext cx="1943562" cy="750485"/>
          </a:xfrm>
          <a:ln>
            <a:solidFill>
              <a:schemeClr val="accent6">
                <a:lumMod val="50000"/>
              </a:schemeClr>
            </a:solidFill>
          </a:ln>
        </p:spPr>
      </p:pic>
      <p:sp>
        <p:nvSpPr>
          <p:cNvPr id="4" name="日付プレースホルダ 3"/>
          <p:cNvSpPr>
            <a:spLocks noGrp="1"/>
          </p:cNvSpPr>
          <p:nvPr>
            <p:ph type="dt" sz="half" idx="10"/>
          </p:nvPr>
        </p:nvSpPr>
        <p:spPr/>
        <p:txBody>
          <a:bodyPr/>
          <a:lstStyle/>
          <a:p>
            <a:r>
              <a:rPr kumimoji="1" lang="en-US" altLang="ja-JP"/>
              <a:t>2018/5/7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a:t>SystemKOMACO Ver1-2</a:t>
            </a:r>
            <a:endParaRPr kumimoji="1" lang="ja-JP" altLang="en-US"/>
          </a:p>
        </p:txBody>
      </p:sp>
      <p:sp>
        <p:nvSpPr>
          <p:cNvPr id="6" name="スライド番号プレースホルダ 5"/>
          <p:cNvSpPr>
            <a:spLocks noGrp="1"/>
          </p:cNvSpPr>
          <p:nvPr>
            <p:ph type="sldNum" sz="quarter" idx="12"/>
          </p:nvPr>
        </p:nvSpPr>
        <p:spPr/>
        <p:txBody>
          <a:bodyPr/>
          <a:lstStyle/>
          <a:p>
            <a:fld id="{43CFFF46-6ED2-40D1-9B87-CB0CF36986B0}" type="slidenum">
              <a:rPr kumimoji="1" lang="ja-JP" altLang="en-US" smtClean="0"/>
              <a:pPr/>
              <a:t>9</a:t>
            </a:fld>
            <a:endParaRPr kumimoji="1" lang="ja-JP" altLang="en-US"/>
          </a:p>
        </p:txBody>
      </p:sp>
      <p:sp>
        <p:nvSpPr>
          <p:cNvPr id="8" name="テキスト ボックス 7"/>
          <p:cNvSpPr txBox="1"/>
          <p:nvPr/>
        </p:nvSpPr>
        <p:spPr>
          <a:xfrm>
            <a:off x="486000" y="1643050"/>
            <a:ext cx="81720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kumimoji="1" lang="en-US" altLang="ja-JP" dirty="0"/>
              <a:t>[</a:t>
            </a:r>
            <a:r>
              <a:rPr lang="ja-JP" altLang="en-US" dirty="0"/>
              <a:t>クイックアクセスツールバー</a:t>
            </a:r>
            <a:r>
              <a:rPr kumimoji="1" lang="en-US" altLang="ja-JP" dirty="0"/>
              <a:t>]</a:t>
            </a:r>
            <a:r>
              <a:rPr kumimoji="1" lang="ja-JP" altLang="en-US" dirty="0"/>
              <a:t>はユーザー設定ができます。</a:t>
            </a:r>
          </a:p>
        </p:txBody>
      </p:sp>
      <p:sp>
        <p:nvSpPr>
          <p:cNvPr id="9" name="テキスト ボックス 8"/>
          <p:cNvSpPr txBox="1"/>
          <p:nvPr/>
        </p:nvSpPr>
        <p:spPr>
          <a:xfrm>
            <a:off x="5371769" y="3287828"/>
            <a:ext cx="3348000" cy="147732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dirty="0"/>
              <a:t>✔が先頭に付いているコマンド（機能）が表示されます。ここに表示されていないコマンドは、下方の</a:t>
            </a:r>
            <a:r>
              <a:rPr lang="en-US" altLang="ja-JP" dirty="0"/>
              <a:t>[</a:t>
            </a:r>
            <a:r>
              <a:rPr lang="ja-JP" altLang="en-US" dirty="0"/>
              <a:t>その他のコマンド</a:t>
            </a:r>
            <a:r>
              <a:rPr lang="en-US" altLang="ja-JP" dirty="0"/>
              <a:t>]</a:t>
            </a:r>
            <a:r>
              <a:rPr lang="ja-JP" altLang="en-US" dirty="0"/>
              <a:t>をクリックします。</a:t>
            </a:r>
            <a:endParaRPr kumimoji="1" lang="ja-JP" altLang="en-US" dirty="0"/>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3284984"/>
            <a:ext cx="1666875" cy="2878564"/>
          </a:xfrm>
          <a:prstGeom prst="rect">
            <a:avLst/>
          </a:prstGeom>
          <a:ln>
            <a:solidFill>
              <a:schemeClr val="accent6">
                <a:lumMod val="50000"/>
              </a:schemeClr>
            </a:solidFill>
          </a:ln>
        </p:spPr>
      </p:pic>
      <p:pic>
        <p:nvPicPr>
          <p:cNvPr id="16" name="図 15">
            <a:extLst>
              <a:ext uri="{FF2B5EF4-FFF2-40B4-BE49-F238E27FC236}">
                <a16:creationId xmlns:a16="http://schemas.microsoft.com/office/drawing/2014/main" id="{5C10F0EE-D205-4616-9627-A1C7A750A8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7594" y="2746883"/>
            <a:ext cx="304800" cy="304800"/>
          </a:xfrm>
          <a:prstGeom prst="rect">
            <a:avLst/>
          </a:prstGeom>
        </p:spPr>
      </p:pic>
      <p:cxnSp>
        <p:nvCxnSpPr>
          <p:cNvPr id="18" name="直線矢印コネクタ 17">
            <a:extLst>
              <a:ext uri="{FF2B5EF4-FFF2-40B4-BE49-F238E27FC236}">
                <a16:creationId xmlns:a16="http://schemas.microsoft.com/office/drawing/2014/main" id="{DE4FC893-F061-457B-AA26-E4C4527923D8}"/>
              </a:ext>
            </a:extLst>
          </p:cNvPr>
          <p:cNvCxnSpPr/>
          <p:nvPr/>
        </p:nvCxnSpPr>
        <p:spPr>
          <a:xfrm>
            <a:off x="3707904" y="2888919"/>
            <a:ext cx="0" cy="396065"/>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Excel基本テーマ">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eiryo、Cambria">
      <a:majorFont>
        <a:latin typeface="Cambria"/>
        <a:ea typeface="Meiryo UI"/>
        <a:cs typeface=""/>
      </a:majorFont>
      <a:minorFont>
        <a:latin typeface="Cambria"/>
        <a:ea typeface="Meiryo UI"/>
        <a:cs typeface=""/>
      </a:minorFont>
    </a:fontScheme>
    <a:fmtScheme name="光沢のあるエッジ">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cel基本テーマ" id="{109F1673-C661-418D-BC0C-4BB6411FC2FA}" vid="{FF8BF8EA-76D5-4068-A153-74296940646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Excel基本テーマ</Template>
  <TotalTime>3833</TotalTime>
  <Words>4012</Words>
  <Application>Microsoft Office PowerPoint</Application>
  <PresentationFormat>画面に合わせる (4:3)</PresentationFormat>
  <Paragraphs>676</Paragraphs>
  <Slides>70</Slides>
  <Notes>70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70</vt:i4>
      </vt:variant>
    </vt:vector>
  </HeadingPairs>
  <TitlesOfParts>
    <vt:vector size="78" baseType="lpstr">
      <vt:lpstr>IPAexゴシック</vt:lpstr>
      <vt:lpstr>Meiryo UI</vt:lpstr>
      <vt:lpstr>ＭＳ Ｐゴシック</vt:lpstr>
      <vt:lpstr>Arial</vt:lpstr>
      <vt:lpstr>Calibri</vt:lpstr>
      <vt:lpstr>Cambria</vt:lpstr>
      <vt:lpstr>Wingdings</vt:lpstr>
      <vt:lpstr>Excel基本テーマ</vt:lpstr>
      <vt:lpstr>Excel 2016 基本01</vt:lpstr>
      <vt:lpstr>Excelの起動</vt:lpstr>
      <vt:lpstr>Excelの終了</vt:lpstr>
      <vt:lpstr>Excelのファイルの保存</vt:lpstr>
      <vt:lpstr>ファイルの名前の変更（リネーム） [拡張子]の削除・変更はするな</vt:lpstr>
      <vt:lpstr>Excel 2016の画面全体</vt:lpstr>
      <vt:lpstr>Excel 2016のリボン画面</vt:lpstr>
      <vt:lpstr>Excel 2016の作業画面</vt:lpstr>
      <vt:lpstr>[クイックアクセスツールバー] の ユーザー設定</vt:lpstr>
      <vt:lpstr>[ファイル]タブ：Backstageビュー</vt:lpstr>
      <vt:lpstr>[ホーム]タブ</vt:lpstr>
      <vt:lpstr>[挿入]タブ</vt:lpstr>
      <vt:lpstr>[ページ レイアウト]タブ</vt:lpstr>
      <vt:lpstr>[数式]タブ</vt:lpstr>
      <vt:lpstr>[データ]タブ</vt:lpstr>
      <vt:lpstr>[校閲]タブ</vt:lpstr>
      <vt:lpstr>[表示]タブ</vt:lpstr>
      <vt:lpstr>　実行したい作業を入力してください</vt:lpstr>
      <vt:lpstr>Excelのオプション：基本設定1</vt:lpstr>
      <vt:lpstr>Excelのオプション：基本設定2</vt:lpstr>
      <vt:lpstr>Excelのオプション：基本設定3</vt:lpstr>
      <vt:lpstr>Excelのオプション：数式</vt:lpstr>
      <vt:lpstr>Excelのオプション：データ</vt:lpstr>
      <vt:lpstr>Excelのオプション：文書校正</vt:lpstr>
      <vt:lpstr>Excelのオプション：保存</vt:lpstr>
      <vt:lpstr>Excelのオプション：言語</vt:lpstr>
      <vt:lpstr>Excelのオプション：簡単アクセス</vt:lpstr>
      <vt:lpstr>Excelのオプション：詳細設定1</vt:lpstr>
      <vt:lpstr>Excelのオプション：詳細設定2</vt:lpstr>
      <vt:lpstr>Excelのオプション：詳細設定3</vt:lpstr>
      <vt:lpstr>Excelのオプション：詳細設定4</vt:lpstr>
      <vt:lpstr>Excelのオプション：詳細設定5</vt:lpstr>
      <vt:lpstr>リボンのユーザー設定</vt:lpstr>
      <vt:lpstr>クイックアクセスツールバーの変更</vt:lpstr>
      <vt:lpstr>アドイン</vt:lpstr>
      <vt:lpstr>セルのコンテキストメニュー</vt:lpstr>
      <vt:lpstr>ショートカットキー（例）</vt:lpstr>
      <vt:lpstr>セル内での改行はAltキー+Enterキー</vt:lpstr>
      <vt:lpstr>セル全体を選択する</vt:lpstr>
      <vt:lpstr>行全体を選択する</vt:lpstr>
      <vt:lpstr>列全体を選択する</vt:lpstr>
      <vt:lpstr>Shiftキーは連続選択</vt:lpstr>
      <vt:lpstr>Ctrlキーは不連続選択</vt:lpstr>
      <vt:lpstr>セルへの入力（練習：書式設定不要）</vt:lpstr>
      <vt:lpstr>セルへの入力（入力後）</vt:lpstr>
      <vt:lpstr>15分休憩</vt:lpstr>
      <vt:lpstr>保存したファイル名を変更して開く</vt:lpstr>
      <vt:lpstr>ファイルを開いた状態</vt:lpstr>
      <vt:lpstr>セルの書式設定は3通り</vt:lpstr>
      <vt:lpstr>[セルの書式設定]の[表示形式]タブ</vt:lpstr>
      <vt:lpstr>[表示形式]タブのユーザー定義</vt:lpstr>
      <vt:lpstr>すぐ使えるユーザー定義</vt:lpstr>
      <vt:lpstr>[セルの書式設定]の[配置]タブ</vt:lpstr>
      <vt:lpstr>[セルの書式設定]の[フォント]タブ</vt:lpstr>
      <vt:lpstr>[セルの書式設定]の[罫線]タブ</vt:lpstr>
      <vt:lpstr>[セルの書式設定]の[塗りつぶし]ブ</vt:lpstr>
      <vt:lpstr>[セルの書式設定]の[保護]タブ</vt:lpstr>
      <vt:lpstr>列の操作</vt:lpstr>
      <vt:lpstr>行の操作</vt:lpstr>
      <vt:lpstr>シートの操作</vt:lpstr>
      <vt:lpstr>シートをすばやく探す</vt:lpstr>
      <vt:lpstr>セルの挿入、削除</vt:lpstr>
      <vt:lpstr>セルの削除は注意が必要</vt:lpstr>
      <vt:lpstr>セルの削除は注意が必要</vt:lpstr>
      <vt:lpstr>セルのデータはクリアまたはDeleteキー</vt:lpstr>
      <vt:lpstr>切り取り、コピー、貼り付け</vt:lpstr>
      <vt:lpstr>書式のコピー、貼り付け</vt:lpstr>
      <vt:lpstr>セルのコピーと[貼り付けオプション]</vt:lpstr>
      <vt:lpstr>コピーと[形式を選択して貼り付け]</vt:lpstr>
      <vt:lpstr>おしまい</vt:lpstr>
    </vt:vector>
  </TitlesOfParts>
  <Company>SystemKOMACO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SystemKomaco(TKomazawa)</dc:creator>
  <cp:keywords>Excel2003;講習資料</cp:keywords>
  <cp:lastModifiedBy>System-OneDrive 1</cp:lastModifiedBy>
  <cp:revision>204</cp:revision>
  <cp:lastPrinted>2018-02-27T06:47:13Z</cp:lastPrinted>
  <dcterms:created xsi:type="dcterms:W3CDTF">2010-03-14T09:23:44Z</dcterms:created>
  <dcterms:modified xsi:type="dcterms:W3CDTF">2018-05-24T03:49:14Z</dcterms:modified>
</cp:coreProperties>
</file>